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0" r:id="rId8"/>
    <p:sldId id="264" r:id="rId9"/>
    <p:sldId id="265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526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557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704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113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2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4033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5183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270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77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163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520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DA670-EB16-4159-93D8-150B72382A6C}" type="datetimeFigureOut">
              <a:rPr lang="sk-SK" smtClean="0"/>
              <a:t>23. 2. 2020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7BB6D-3018-4671-B8A6-8C83528DD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792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locher.sk/nie-su-gule-ako-gule-ako-je-to-s-tymi-mozartovymi/" TargetMode="External"/><Relationship Id="rId2" Type="http://schemas.openxmlformats.org/officeDocument/2006/relationships/hyperlink" Target="https://sk.wikipedia.org/wiki/Wolfgang_Amadeus_Mozar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s.wikipedia.org/wiki/Mozartovy_koul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501008"/>
            <a:ext cx="7772400" cy="432048"/>
          </a:xfrm>
        </p:spPr>
        <p:txBody>
          <a:bodyPr>
            <a:noAutofit/>
          </a:bodyPr>
          <a:lstStyle/>
          <a:p>
            <a:r>
              <a:rPr lang="sk-SK" sz="8000" b="1" u="sng" dirty="0">
                <a:latin typeface="Monotype Corsiva" panose="03010101010201010101" pitchFamily="66" charset="0"/>
                <a:cs typeface="MV Boli" panose="02000500030200090000" pitchFamily="2" charset="0"/>
              </a:rPr>
              <a:t>Wolfgang Amadeus Mozart</a:t>
            </a:r>
            <a:br>
              <a:rPr lang="sk-SK" sz="8000" b="1" u="sng" dirty="0">
                <a:latin typeface="Monotype Corsiva" panose="03010101010201010101" pitchFamily="66" charset="0"/>
                <a:cs typeface="MV Boli" panose="02000500030200090000" pitchFamily="2" charset="0"/>
              </a:rPr>
            </a:br>
            <a:endParaRPr lang="sk-SK" sz="8000" b="1" u="sng" dirty="0">
              <a:latin typeface="Monotype Corsiva" panose="03010101010201010101" pitchFamily="66" charset="0"/>
              <a:cs typeface="MV Boli" panose="02000500030200090000" pitchFamily="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flipH="1">
            <a:off x="5436096" y="6093295"/>
            <a:ext cx="3707904" cy="742497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Stanislav Ľalik VI.A</a:t>
            </a:r>
            <a:endParaRPr lang="sk-SK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751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5400" u="sng" dirty="0" smtClean="0">
                <a:latin typeface="Monotype Corsiva" panose="03010101010201010101" pitchFamily="66" charset="0"/>
              </a:rPr>
              <a:t>Obsah:</a:t>
            </a:r>
            <a:endParaRPr lang="sk-SK" sz="5400" u="sng" dirty="0">
              <a:latin typeface="Monotype Corsiva" panose="03010101010201010101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4800" dirty="0" smtClean="0">
                <a:latin typeface="Monotype Corsiva" panose="03010101010201010101" pitchFamily="66" charset="0"/>
              </a:rPr>
              <a:t>Životopis</a:t>
            </a:r>
          </a:p>
          <a:p>
            <a:r>
              <a:rPr lang="sk-SK" sz="4800" dirty="0" smtClean="0">
                <a:latin typeface="Monotype Corsiva" panose="03010101010201010101" pitchFamily="66" charset="0"/>
              </a:rPr>
              <a:t>Tvorba</a:t>
            </a:r>
          </a:p>
          <a:p>
            <a:r>
              <a:rPr lang="sk-SK" sz="4800" dirty="0" smtClean="0">
                <a:latin typeface="Monotype Corsiva" panose="03010101010201010101" pitchFamily="66" charset="0"/>
              </a:rPr>
              <a:t>Zaujímavosť</a:t>
            </a:r>
          </a:p>
          <a:p>
            <a:r>
              <a:rPr lang="sk-SK" sz="4800" dirty="0" smtClean="0">
                <a:latin typeface="Monotype Corsiva" panose="03010101010201010101" pitchFamily="66" charset="0"/>
              </a:rPr>
              <a:t>Fotografie  </a:t>
            </a:r>
          </a:p>
          <a:p>
            <a:pPr marL="0" indent="0">
              <a:buNone/>
            </a:pPr>
            <a:r>
              <a:rPr lang="sk-SK" sz="4800" dirty="0" smtClean="0">
                <a:latin typeface="Monotype Corsiva" panose="03010101010201010101" pitchFamily="66" charset="0"/>
              </a:rPr>
              <a:t>          </a:t>
            </a:r>
            <a:r>
              <a:rPr lang="sk-SK" sz="4800" dirty="0" smtClean="0"/>
              <a:t>                 </a:t>
            </a:r>
            <a:r>
              <a:rPr lang="sk-SK" dirty="0" smtClean="0"/>
              <a:t> 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34215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5400" u="sng" dirty="0" smtClean="0">
                <a:latin typeface="Monotype Corsiva" panose="03010101010201010101" pitchFamily="66" charset="0"/>
              </a:rPr>
              <a:t>ŽIVOTOPIS</a:t>
            </a:r>
            <a:endParaRPr lang="sk-SK" sz="5400" u="sng" dirty="0">
              <a:latin typeface="Monotype Corsiva" panose="03010101010201010101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 lnSpcReduction="10000"/>
          </a:bodyPr>
          <a:lstStyle/>
          <a:p>
            <a:r>
              <a:rPr lang="sk-SK" sz="2800" dirty="0" smtClean="0">
                <a:latin typeface="Monotype Corsiva" panose="03010101010201010101" pitchFamily="66" charset="0"/>
              </a:rPr>
              <a:t>Bol rakúsky klasicistický hudobný skladaťeľ.</a:t>
            </a:r>
          </a:p>
          <a:p>
            <a:r>
              <a:rPr lang="sk-SK" sz="2800" dirty="0" smtClean="0">
                <a:latin typeface="Monotype Corsiva" panose="03010101010201010101" pitchFamily="66" charset="0"/>
              </a:rPr>
              <a:t>Je </a:t>
            </a:r>
            <a:r>
              <a:rPr lang="sk-SK" sz="2800" dirty="0">
                <a:latin typeface="Monotype Corsiva" panose="03010101010201010101" pitchFamily="66" charset="0"/>
              </a:rPr>
              <a:t>považovaný za jedného z najväčších hudobných skladateľov </a:t>
            </a:r>
            <a:r>
              <a:rPr lang="sk-SK" sz="2800" dirty="0" smtClean="0">
                <a:latin typeface="Monotype Corsiva" panose="03010101010201010101" pitchFamily="66" charset="0"/>
              </a:rPr>
              <a:t>klasicizmu</a:t>
            </a:r>
            <a:r>
              <a:rPr lang="sk-SK" sz="2800" dirty="0">
                <a:latin typeface="Monotype Corsiva" panose="03010101010201010101" pitchFamily="66" charset="0"/>
              </a:rPr>
              <a:t> aj celých </a:t>
            </a:r>
            <a:r>
              <a:rPr lang="sk-SK" sz="2800" dirty="0" smtClean="0">
                <a:latin typeface="Monotype Corsiva" panose="03010101010201010101" pitchFamily="66" charset="0"/>
              </a:rPr>
              <a:t>dejín hudby.</a:t>
            </a:r>
          </a:p>
          <a:p>
            <a:r>
              <a:rPr lang="sk-SK" sz="2800" dirty="0" smtClean="0">
                <a:latin typeface="Monotype Corsiva" panose="03010101010201010101" pitchFamily="66" charset="0"/>
              </a:rPr>
              <a:t>Narodil sa 27.2.1756 v Salzburgu.</a:t>
            </a:r>
          </a:p>
          <a:p>
            <a:r>
              <a:rPr lang="sk-SK" sz="2800" dirty="0">
                <a:latin typeface="Monotype Corsiva" panose="03010101010201010101" pitchFamily="66" charset="0"/>
              </a:rPr>
              <a:t>V detstve bol s celou rodinou na dlhých hudobných turné po metropolách celej </a:t>
            </a:r>
            <a:r>
              <a:rPr lang="sk-SK" sz="2800" dirty="0" smtClean="0">
                <a:latin typeface="Monotype Corsiva" panose="03010101010201010101" pitchFamily="66" charset="0"/>
              </a:rPr>
              <a:t>Európy.</a:t>
            </a:r>
          </a:p>
          <a:p>
            <a:r>
              <a:rPr lang="sk-SK" sz="2800" dirty="0">
                <a:latin typeface="Monotype Corsiva" panose="03010101010201010101" pitchFamily="66" charset="0"/>
              </a:rPr>
              <a:t>Wolfgang a jeho </a:t>
            </a:r>
            <a:r>
              <a:rPr lang="sk-SK" sz="2800" dirty="0" smtClean="0">
                <a:latin typeface="Monotype Corsiva" panose="03010101010201010101" pitchFamily="66" charset="0"/>
              </a:rPr>
              <a:t>sestra Maria Anna </a:t>
            </a:r>
            <a:r>
              <a:rPr lang="sk-SK" sz="2800" dirty="0">
                <a:latin typeface="Monotype Corsiva" panose="03010101010201010101" pitchFamily="66" charset="0"/>
              </a:rPr>
              <a:t>boli na turné predstavovaní ako zázračné deti</a:t>
            </a:r>
            <a:r>
              <a:rPr lang="sk-SK" sz="2800" dirty="0" smtClean="0">
                <a:latin typeface="Monotype Corsiva" panose="03010101010201010101" pitchFamily="66" charset="0"/>
              </a:rPr>
              <a:t>.</a:t>
            </a:r>
          </a:p>
          <a:p>
            <a:r>
              <a:rPr lang="sk-SK" sz="2800" dirty="0">
                <a:latin typeface="Monotype Corsiva" panose="03010101010201010101" pitchFamily="66" charset="0"/>
              </a:rPr>
              <a:t>Počas prvých dvoch rokov vo Viedni dosiahol Mozart vrchol svojej tvorby, čo sa prejavilo aj na jeho príjmoch.</a:t>
            </a:r>
            <a:endParaRPr lang="sk-SK" sz="2800" dirty="0" smtClean="0">
              <a:latin typeface="Monotype Corsiva" panose="03010101010201010101" pitchFamily="66" charset="0"/>
            </a:endParaRPr>
          </a:p>
          <a:p>
            <a:endParaRPr lang="sk-SK" sz="2800" dirty="0" smtClean="0">
              <a:latin typeface="Monotype Corsiva" panose="03010101010201010101" pitchFamily="66" charset="0"/>
            </a:endParaRPr>
          </a:p>
          <a:p>
            <a:endParaRPr lang="sk-SK" sz="2800" dirty="0" smtClean="0">
              <a:latin typeface="Monotype Corsiva" panose="03010101010201010101" pitchFamily="66" charset="0"/>
            </a:endParaRPr>
          </a:p>
          <a:p>
            <a:endParaRPr lang="sk-SK" sz="28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752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sk-SK" sz="2800" dirty="0" smtClean="0">
                <a:latin typeface="Monotype Corsiva" panose="03010101010201010101" pitchFamily="66" charset="0"/>
              </a:rPr>
              <a:t>Medzi </a:t>
            </a:r>
            <a:r>
              <a:rPr lang="sk-SK" sz="2800" dirty="0">
                <a:latin typeface="Monotype Corsiva" panose="03010101010201010101" pitchFamily="66" charset="0"/>
              </a:rPr>
              <a:t>rokmi </a:t>
            </a:r>
            <a:r>
              <a:rPr lang="sk-SK" sz="2800" dirty="0" smtClean="0">
                <a:latin typeface="Monotype Corsiva" panose="03010101010201010101" pitchFamily="66" charset="0"/>
              </a:rPr>
              <a:t> 1786</a:t>
            </a:r>
            <a:r>
              <a:rPr lang="sk-SK" sz="2800" dirty="0">
                <a:latin typeface="Monotype Corsiva" panose="03010101010201010101" pitchFamily="66" charset="0"/>
              </a:rPr>
              <a:t> a </a:t>
            </a:r>
            <a:r>
              <a:rPr lang="sk-SK" sz="2800" dirty="0" smtClean="0">
                <a:latin typeface="Monotype Corsiva" panose="03010101010201010101" pitchFamily="66" charset="0"/>
              </a:rPr>
              <a:t>1790</a:t>
            </a:r>
            <a:r>
              <a:rPr lang="sk-SK" sz="2800" dirty="0">
                <a:latin typeface="Monotype Corsiva" panose="03010101010201010101" pitchFamily="66" charset="0"/>
              </a:rPr>
              <a:t> vznikli Mozartove najslávnejšie </a:t>
            </a:r>
            <a:r>
              <a:rPr lang="sk-SK" sz="2800" dirty="0" smtClean="0">
                <a:latin typeface="Monotype Corsiva" panose="03010101010201010101" pitchFamily="66" charset="0"/>
              </a:rPr>
              <a:t>opery</a:t>
            </a:r>
          </a:p>
          <a:p>
            <a:r>
              <a:rPr lang="sk-SK" sz="2800" dirty="0" smtClean="0">
                <a:latin typeface="Monotype Corsiva" panose="03010101010201010101" pitchFamily="66" charset="0"/>
              </a:rPr>
              <a:t>Opery Don Giovanni a Figarova svadba </a:t>
            </a:r>
            <a:r>
              <a:rPr lang="sk-SK" sz="2800" dirty="0">
                <a:latin typeface="Monotype Corsiva" panose="03010101010201010101" pitchFamily="66" charset="0"/>
              </a:rPr>
              <a:t>boli s veľkým úspechom uvedené v </a:t>
            </a:r>
            <a:r>
              <a:rPr lang="sk-SK" sz="2800" dirty="0" smtClean="0">
                <a:latin typeface="Monotype Corsiva" panose="03010101010201010101" pitchFamily="66" charset="0"/>
              </a:rPr>
              <a:t>Prahe</a:t>
            </a:r>
            <a:r>
              <a:rPr lang="sk-SK" sz="2800" dirty="0">
                <a:latin typeface="Monotype Corsiva" panose="03010101010201010101" pitchFamily="66" charset="0"/>
              </a:rPr>
              <a:t> v </a:t>
            </a:r>
            <a:r>
              <a:rPr lang="sk-SK" sz="2800" dirty="0" smtClean="0">
                <a:latin typeface="Monotype Corsiva" panose="03010101010201010101" pitchFamily="66" charset="0"/>
              </a:rPr>
              <a:t>Stavovskom divadle, </a:t>
            </a:r>
            <a:r>
              <a:rPr lang="sk-SK" sz="2800" dirty="0">
                <a:latin typeface="Monotype Corsiva" panose="03010101010201010101" pitchFamily="66" charset="0"/>
              </a:rPr>
              <a:t>kde bol Mozart osobne </a:t>
            </a:r>
            <a:r>
              <a:rPr lang="sk-SK" sz="2800" dirty="0" smtClean="0">
                <a:latin typeface="Monotype Corsiva" panose="03010101010201010101" pitchFamily="66" charset="0"/>
              </a:rPr>
              <a:t>prítomný</a:t>
            </a:r>
            <a:r>
              <a:rPr lang="sk-SK" sz="2800" dirty="0" smtClean="0"/>
              <a:t>.</a:t>
            </a:r>
          </a:p>
          <a:p>
            <a:r>
              <a:rPr lang="sk-SK" sz="2800" dirty="0">
                <a:latin typeface="Monotype Corsiva" panose="03010101010201010101" pitchFamily="66" charset="0"/>
              </a:rPr>
              <a:t>Na jeseň v roku </a:t>
            </a:r>
            <a:r>
              <a:rPr lang="sk-SK" sz="2800" dirty="0" smtClean="0">
                <a:latin typeface="Monotype Corsiva" panose="03010101010201010101" pitchFamily="66" charset="0"/>
              </a:rPr>
              <a:t>1791 sa </a:t>
            </a:r>
            <a:r>
              <a:rPr lang="sk-SK" sz="2800" dirty="0">
                <a:latin typeface="Monotype Corsiva" panose="03010101010201010101" pitchFamily="66" charset="0"/>
              </a:rPr>
              <a:t>Mozart nakazil infekčnou chorobou a </a:t>
            </a:r>
            <a:r>
              <a:rPr lang="sk-SK" sz="2800" dirty="0" smtClean="0">
                <a:latin typeface="Monotype Corsiva" panose="03010101010201010101" pitchFamily="66" charset="0"/>
              </a:rPr>
              <a:t>5. decembra</a:t>
            </a:r>
            <a:r>
              <a:rPr lang="sk-SK" sz="2800" dirty="0">
                <a:latin typeface="Monotype Corsiva" panose="03010101010201010101" pitchFamily="66" charset="0"/>
              </a:rPr>
              <a:t> zomrel. </a:t>
            </a:r>
            <a:endParaRPr lang="sk-SK" sz="2800" dirty="0" smtClean="0">
              <a:latin typeface="Monotype Corsiva" panose="03010101010201010101" pitchFamily="66" charset="0"/>
            </a:endParaRPr>
          </a:p>
          <a:p>
            <a:endParaRPr lang="sk-SK" sz="2800" dirty="0" smtClean="0">
              <a:latin typeface="Monotype Corsiva" panose="03010101010201010101" pitchFamily="66" charset="0"/>
            </a:endParaRPr>
          </a:p>
          <a:p>
            <a:endParaRPr lang="sk-SK" sz="2800" dirty="0" smtClean="0"/>
          </a:p>
        </p:txBody>
      </p:sp>
      <p:sp>
        <p:nvSpPr>
          <p:cNvPr id="4" name="Obdĺžnik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19" y="3075321"/>
            <a:ext cx="2937009" cy="376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97478"/>
            <a:ext cx="2669282" cy="334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515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sk-SK" sz="5400" u="sng" dirty="0" smtClean="0">
                <a:latin typeface="Monotype Corsiva" panose="03010101010201010101" pitchFamily="66" charset="0"/>
              </a:rPr>
              <a:t>TVORBA</a:t>
            </a:r>
            <a:endParaRPr lang="sk-SK" sz="5400" u="sng" dirty="0">
              <a:latin typeface="Monotype Corsiva" panose="03010101010201010101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k-SK" sz="5100" b="1" dirty="0">
                <a:latin typeface="Monotype Corsiva" panose="03010101010201010101" pitchFamily="66" charset="0"/>
              </a:rPr>
              <a:t> </a:t>
            </a:r>
            <a:r>
              <a:rPr lang="sk-SK" sz="11200" b="1" dirty="0" smtClean="0">
                <a:latin typeface="Monotype Corsiva" panose="03010101010201010101" pitchFamily="66" charset="0"/>
              </a:rPr>
              <a:t>- Opery :  -   </a:t>
            </a:r>
            <a:r>
              <a:rPr lang="sk-SK" sz="11200" dirty="0" smtClean="0">
                <a:latin typeface="Monotype Corsiva" panose="03010101010201010101" pitchFamily="66" charset="0"/>
              </a:rPr>
              <a:t>1767</a:t>
            </a:r>
            <a:r>
              <a:rPr lang="sk-SK" sz="11200" b="1" dirty="0" smtClean="0">
                <a:latin typeface="Monotype Corsiva" panose="03010101010201010101" pitchFamily="66" charset="0"/>
              </a:rPr>
              <a:t>- </a:t>
            </a:r>
            <a:r>
              <a:rPr lang="sk-SK" sz="11200" dirty="0" smtClean="0">
                <a:latin typeface="Monotype Corsiva" panose="03010101010201010101" pitchFamily="66" charset="0"/>
              </a:rPr>
              <a:t>Apollo </a:t>
            </a:r>
            <a:r>
              <a:rPr lang="sk-SK" sz="11200" dirty="0">
                <a:latin typeface="Monotype Corsiva" panose="03010101010201010101" pitchFamily="66" charset="0"/>
              </a:rPr>
              <a:t>a </a:t>
            </a:r>
            <a:r>
              <a:rPr lang="sk-SK" sz="11200" dirty="0" smtClean="0">
                <a:latin typeface="Monotype Corsiva" panose="03010101010201010101" pitchFamily="66" charset="0"/>
              </a:rPr>
              <a:t>Hyacinth   </a:t>
            </a:r>
            <a:endParaRPr lang="sk-SK" sz="112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sk-SK" sz="11200" dirty="0" smtClean="0">
                <a:latin typeface="Monotype Corsiva" panose="03010101010201010101" pitchFamily="66" charset="0"/>
              </a:rPr>
              <a:t>                </a:t>
            </a:r>
            <a:r>
              <a:rPr lang="sk-SK" sz="11200" b="1" dirty="0" smtClean="0">
                <a:latin typeface="Monotype Corsiva" panose="03010101010201010101" pitchFamily="66" charset="0"/>
              </a:rPr>
              <a:t>-  </a:t>
            </a:r>
            <a:r>
              <a:rPr lang="sk-SK" sz="11200" dirty="0" smtClean="0">
                <a:latin typeface="Monotype Corsiva" panose="03010101010201010101" pitchFamily="66" charset="0"/>
              </a:rPr>
              <a:t>1768 - La </a:t>
            </a:r>
            <a:r>
              <a:rPr lang="sk-SK" sz="11200" dirty="0">
                <a:latin typeface="Monotype Corsiva" panose="03010101010201010101" pitchFamily="66" charset="0"/>
              </a:rPr>
              <a:t>finta </a:t>
            </a:r>
            <a:r>
              <a:rPr lang="sk-SK" sz="11200" dirty="0" smtClean="0">
                <a:latin typeface="Monotype Corsiva" panose="03010101010201010101" pitchFamily="66" charset="0"/>
              </a:rPr>
              <a:t>semplice</a:t>
            </a:r>
          </a:p>
          <a:p>
            <a:pPr marL="0" indent="0">
              <a:buNone/>
            </a:pPr>
            <a:endParaRPr lang="sk-SK" sz="11200" dirty="0" smtClean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sk-SK" sz="11200" b="1" dirty="0" smtClean="0">
                <a:latin typeface="Monotype Corsiva" panose="03010101010201010101" pitchFamily="66" charset="0"/>
              </a:rPr>
              <a:t>- Chrámová hudba:  - </a:t>
            </a:r>
            <a:r>
              <a:rPr lang="sk-SK" sz="11200" dirty="0" smtClean="0">
                <a:latin typeface="Monotype Corsiva" panose="03010101010201010101" pitchFamily="66" charset="0"/>
              </a:rPr>
              <a:t>4 Litánie</a:t>
            </a:r>
          </a:p>
          <a:p>
            <a:pPr marL="0" indent="0">
              <a:buNone/>
            </a:pPr>
            <a:r>
              <a:rPr lang="sk-SK" sz="11200" b="1" dirty="0" smtClean="0">
                <a:latin typeface="Monotype Corsiva" panose="03010101010201010101" pitchFamily="66" charset="0"/>
              </a:rPr>
              <a:t>                                 -  </a:t>
            </a:r>
            <a:r>
              <a:rPr lang="sk-SK" sz="11200" dirty="0" smtClean="0">
                <a:latin typeface="Monotype Corsiva" panose="03010101010201010101" pitchFamily="66" charset="0"/>
              </a:rPr>
              <a:t>Kantáty</a:t>
            </a:r>
            <a:r>
              <a:rPr lang="sk-SK" sz="11200" b="1" dirty="0" smtClean="0"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endParaRPr lang="sk-SK" sz="11200" b="1" dirty="0" smtClean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sk-SK" sz="11200" b="1" dirty="0" smtClean="0">
                <a:latin typeface="Monotype Corsiva" panose="03010101010201010101" pitchFamily="66" charset="0"/>
              </a:rPr>
              <a:t>- Orchestrálna hudba :  - </a:t>
            </a:r>
            <a:r>
              <a:rPr lang="sk-SK" sz="11200" dirty="0" smtClean="0">
                <a:latin typeface="Monotype Corsiva" panose="03010101010201010101" pitchFamily="66" charset="0"/>
              </a:rPr>
              <a:t>41 symfónií</a:t>
            </a:r>
          </a:p>
          <a:p>
            <a:pPr marL="0" indent="0">
              <a:buNone/>
            </a:pPr>
            <a:r>
              <a:rPr lang="sk-SK" sz="11200" b="1" dirty="0" smtClean="0">
                <a:latin typeface="Monotype Corsiva" panose="03010101010201010101" pitchFamily="66" charset="0"/>
              </a:rPr>
              <a:t>                                      - </a:t>
            </a:r>
            <a:r>
              <a:rPr lang="sk-SK" sz="11200" dirty="0" smtClean="0">
                <a:latin typeface="Monotype Corsiva" panose="03010101010201010101" pitchFamily="66" charset="0"/>
              </a:rPr>
              <a:t>2 </a:t>
            </a:r>
            <a:r>
              <a:rPr lang="sk-SK" sz="11200" dirty="0">
                <a:latin typeface="Monotype Corsiva" panose="03010101010201010101" pitchFamily="66" charset="0"/>
              </a:rPr>
              <a:t>flautové </a:t>
            </a:r>
            <a:r>
              <a:rPr lang="sk-SK" sz="11200" dirty="0" smtClean="0">
                <a:latin typeface="Monotype Corsiva" panose="03010101010201010101" pitchFamily="66" charset="0"/>
              </a:rPr>
              <a:t>koncerty</a:t>
            </a:r>
          </a:p>
          <a:p>
            <a:pPr marL="0" indent="0">
              <a:buNone/>
            </a:pPr>
            <a:endParaRPr lang="sk-SK" sz="11200" dirty="0" smtClean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sk-SK" sz="11200" b="1" dirty="0" smtClean="0">
                <a:latin typeface="Monotype Corsiva" panose="03010101010201010101" pitchFamily="66" charset="0"/>
              </a:rPr>
              <a:t>- Diela </a:t>
            </a:r>
            <a:r>
              <a:rPr lang="sk-SK" sz="11200" b="1" dirty="0">
                <a:latin typeface="Monotype Corsiva" panose="03010101010201010101" pitchFamily="66" charset="0"/>
              </a:rPr>
              <a:t>pre </a:t>
            </a:r>
            <a:r>
              <a:rPr lang="sk-SK" sz="11200" b="1" dirty="0" smtClean="0">
                <a:latin typeface="Monotype Corsiva" panose="03010101010201010101" pitchFamily="66" charset="0"/>
              </a:rPr>
              <a:t>klavír :  -  </a:t>
            </a:r>
            <a:r>
              <a:rPr lang="sk-SK" sz="11200" dirty="0">
                <a:latin typeface="Monotype Corsiva" panose="03010101010201010101" pitchFamily="66" charset="0"/>
              </a:rPr>
              <a:t>18 klavírnych </a:t>
            </a:r>
            <a:r>
              <a:rPr lang="sk-SK" sz="11200" dirty="0" smtClean="0">
                <a:latin typeface="Monotype Corsiva" panose="03010101010201010101" pitchFamily="66" charset="0"/>
              </a:rPr>
              <a:t>sonát</a:t>
            </a:r>
          </a:p>
          <a:p>
            <a:pPr marL="0" indent="0">
              <a:buNone/>
            </a:pPr>
            <a:r>
              <a:rPr lang="sk-SK" sz="11200" b="1" dirty="0">
                <a:latin typeface="Monotype Corsiva" panose="03010101010201010101" pitchFamily="66" charset="0"/>
              </a:rPr>
              <a:t> </a:t>
            </a:r>
            <a:r>
              <a:rPr lang="sk-SK" sz="11200" b="1" dirty="0" smtClean="0">
                <a:latin typeface="Monotype Corsiva" panose="03010101010201010101" pitchFamily="66" charset="0"/>
              </a:rPr>
              <a:t>                               - </a:t>
            </a:r>
            <a:r>
              <a:rPr lang="sk-SK" sz="11200" dirty="0" smtClean="0">
                <a:latin typeface="Monotype Corsiva" panose="03010101010201010101" pitchFamily="66" charset="0"/>
              </a:rPr>
              <a:t>29 </a:t>
            </a:r>
            <a:r>
              <a:rPr lang="sk-SK" sz="11200" dirty="0">
                <a:latin typeface="Monotype Corsiva" panose="03010101010201010101" pitchFamily="66" charset="0"/>
              </a:rPr>
              <a:t>klavírnych </a:t>
            </a:r>
            <a:r>
              <a:rPr lang="sk-SK" sz="11200" dirty="0" smtClean="0">
                <a:latin typeface="Monotype Corsiva" panose="03010101010201010101" pitchFamily="66" charset="0"/>
              </a:rPr>
              <a:t>koncertov</a:t>
            </a:r>
            <a:endParaRPr lang="sk-SK" sz="11200" b="1" dirty="0" smtClean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sk-SK" sz="11200" b="1" dirty="0"/>
          </a:p>
          <a:p>
            <a:pPr marL="0" indent="0">
              <a:buNone/>
            </a:pPr>
            <a:r>
              <a:rPr lang="sk-SK" sz="11200" b="1" dirty="0" smtClean="0"/>
              <a:t>            </a:t>
            </a:r>
            <a:endParaRPr lang="sk-SK" sz="11200" b="1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74510"/>
            <a:ext cx="3600400" cy="275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680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sk-SK" sz="5400" u="sng" dirty="0" smtClean="0">
                <a:latin typeface="Monotype Corsiva" panose="03010101010201010101" pitchFamily="66" charset="0"/>
              </a:rPr>
              <a:t>MOZARTOVE GULE </a:t>
            </a:r>
            <a:endParaRPr lang="sk-SK" sz="5400" u="sng" dirty="0">
              <a:latin typeface="Monotype Corsiva" panose="03010101010201010101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/>
          </a:bodyPr>
          <a:lstStyle/>
          <a:p>
            <a:r>
              <a:rPr lang="sk-SK" sz="2800" b="1" dirty="0">
                <a:latin typeface="Monotype Corsiva" panose="03010101010201010101" pitchFamily="66" charset="0"/>
              </a:rPr>
              <a:t>Mozartove gule</a:t>
            </a:r>
            <a:r>
              <a:rPr lang="sk-SK" sz="2800" dirty="0">
                <a:latin typeface="Monotype Corsiva" panose="03010101010201010101" pitchFamily="66" charset="0"/>
              </a:rPr>
              <a:t> </a:t>
            </a:r>
            <a:r>
              <a:rPr lang="sk-SK" sz="2800" dirty="0" smtClean="0">
                <a:latin typeface="Monotype Corsiva" panose="03010101010201010101" pitchFamily="66" charset="0"/>
              </a:rPr>
              <a:t> sú pralinky, </a:t>
            </a:r>
            <a:r>
              <a:rPr lang="sk-SK" sz="2800" dirty="0">
                <a:latin typeface="Monotype Corsiva" panose="03010101010201010101" pitchFamily="66" charset="0"/>
              </a:rPr>
              <a:t>p</a:t>
            </a:r>
            <a:r>
              <a:rPr lang="sk-SK" sz="2800" dirty="0" smtClean="0">
                <a:latin typeface="Monotype Corsiva" panose="03010101010201010101" pitchFamily="66" charset="0"/>
              </a:rPr>
              <a:t>ôvodne vytvorené</a:t>
            </a:r>
            <a:r>
              <a:rPr lang="sk-SK" sz="2800" dirty="0">
                <a:latin typeface="Monotype Corsiva" panose="03010101010201010101" pitchFamily="66" charset="0"/>
              </a:rPr>
              <a:t> salzburským cukrárom </a:t>
            </a:r>
            <a:r>
              <a:rPr lang="sk-SK" sz="2800" dirty="0" smtClean="0">
                <a:latin typeface="Monotype Corsiva" panose="03010101010201010101" pitchFamily="66" charset="0"/>
              </a:rPr>
              <a:t>Paulom Fürstom</a:t>
            </a:r>
            <a:r>
              <a:rPr lang="sk-SK" sz="2800" dirty="0">
                <a:latin typeface="Monotype Corsiva" panose="03010101010201010101" pitchFamily="66" charset="0"/>
              </a:rPr>
              <a:t> v roku </a:t>
            </a:r>
            <a:r>
              <a:rPr lang="sk-SK" sz="2800" dirty="0" smtClean="0">
                <a:latin typeface="Monotype Corsiva" panose="03010101010201010101" pitchFamily="66" charset="0"/>
              </a:rPr>
              <a:t>1890.</a:t>
            </a:r>
            <a:r>
              <a:rPr lang="sk-SK" sz="2800" dirty="0">
                <a:latin typeface="Monotype Corsiva" panose="03010101010201010101" pitchFamily="66" charset="0"/>
              </a:rPr>
              <a:t> Boli pomenované po hudobnom skladateľovi W. A. Mozartovi .</a:t>
            </a:r>
          </a:p>
          <a:p>
            <a:r>
              <a:rPr lang="sk-SK" sz="2800" dirty="0">
                <a:latin typeface="Monotype Corsiva" panose="03010101010201010101" pitchFamily="66" charset="0"/>
              </a:rPr>
              <a:t>Táto </a:t>
            </a:r>
            <a:r>
              <a:rPr lang="sk-SK" sz="2800" dirty="0" smtClean="0">
                <a:latin typeface="Monotype Corsiva" panose="03010101010201010101" pitchFamily="66" charset="0"/>
              </a:rPr>
              <a:t>marcipánová</a:t>
            </a:r>
            <a:r>
              <a:rPr lang="sk-SK" sz="2800" dirty="0">
                <a:latin typeface="Monotype Corsiva" panose="03010101010201010101" pitchFamily="66" charset="0"/>
              </a:rPr>
              <a:t> cukrovinka je do dnešných dní vyrábaná firmou Cukrárstvo Fürst </a:t>
            </a:r>
            <a:r>
              <a:rPr lang="sk-SK" sz="2800" dirty="0" smtClean="0">
                <a:latin typeface="Monotype Corsiva" panose="03010101010201010101" pitchFamily="66" charset="0"/>
              </a:rPr>
              <a:t>v</a:t>
            </a:r>
            <a:r>
              <a:rPr lang="sk-SK" sz="2800" dirty="0">
                <a:latin typeface="Monotype Corsiva" panose="03010101010201010101" pitchFamily="66" charset="0"/>
              </a:rPr>
              <a:t> </a:t>
            </a:r>
            <a:r>
              <a:rPr lang="sk-SK" sz="2800" dirty="0" smtClean="0">
                <a:latin typeface="Monotype Corsiva" panose="03010101010201010101" pitchFamily="66" charset="0"/>
              </a:rPr>
              <a:t>Salzburgu.</a:t>
            </a:r>
            <a:r>
              <a:rPr lang="sk-SK" sz="2800" dirty="0">
                <a:latin typeface="Monotype Corsiva" panose="03010101010201010101" pitchFamily="66" charset="0"/>
              </a:rPr>
              <a:t> </a:t>
            </a:r>
            <a:endParaRPr lang="sk-SK" sz="2800" dirty="0" smtClean="0">
              <a:latin typeface="Monotype Corsiva" panose="03010101010201010101" pitchFamily="66" charset="0"/>
            </a:endParaRPr>
          </a:p>
          <a:p>
            <a:endParaRPr lang="sk-SK" sz="2800" dirty="0">
              <a:latin typeface="Monotype Corsiva" panose="03010101010201010101" pitchFamily="66" charset="0"/>
            </a:endParaRPr>
          </a:p>
          <a:p>
            <a:endParaRPr lang="sk-S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401238"/>
            <a:ext cx="2160240" cy="219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382301"/>
            <a:ext cx="3312791" cy="23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05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sk-SK" sz="5400" u="sng" dirty="0" smtClean="0">
                <a:latin typeface="Monotype Corsiva" panose="03010101010201010101" pitchFamily="66" charset="0"/>
              </a:rPr>
              <a:t>FOTOGRAFIE</a:t>
            </a:r>
            <a:endParaRPr lang="sk-SK" sz="5400" u="sng" dirty="0">
              <a:latin typeface="Monotype Corsiva" panose="03010101010201010101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33" y="1423041"/>
            <a:ext cx="3120605" cy="259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812" y="1423041"/>
            <a:ext cx="3572026" cy="231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21088"/>
            <a:ext cx="259228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983" y="4221088"/>
            <a:ext cx="3831685" cy="244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408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5400" u="sng" dirty="0" smtClean="0">
                <a:latin typeface="Monotype Corsiva" panose="03010101010201010101" pitchFamily="66" charset="0"/>
              </a:rPr>
              <a:t>Zdroje</a:t>
            </a:r>
            <a:endParaRPr lang="sk-SK" sz="5400" u="sng" dirty="0">
              <a:latin typeface="Monotype Corsiva" panose="03010101010201010101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</a:t>
            </a:r>
            <a:r>
              <a:rPr lang="sk-SK" dirty="0" smtClean="0">
                <a:hlinkClick r:id="rId2"/>
              </a:rPr>
              <a:t>sk.wikipedia.org/wiki/Wolfgang_Amadeus_Mozart</a:t>
            </a:r>
            <a:endParaRPr lang="sk-SK" dirty="0" smtClean="0"/>
          </a:p>
          <a:p>
            <a:r>
              <a:rPr lang="sk-SK" dirty="0">
                <a:hlinkClick r:id="rId3"/>
              </a:rPr>
              <a:t>https://klocher.sk/nie-su-gule-ako-gule-ako-je-to-s-tymi-mozartovymi</a:t>
            </a:r>
            <a:r>
              <a:rPr lang="sk-SK" dirty="0" smtClean="0">
                <a:hlinkClick r:id="rId3"/>
              </a:rPr>
              <a:t>/</a:t>
            </a:r>
            <a:endParaRPr lang="sk-SK" dirty="0" smtClean="0"/>
          </a:p>
          <a:p>
            <a:r>
              <a:rPr lang="sk-SK" dirty="0">
                <a:hlinkClick r:id="rId4"/>
              </a:rPr>
              <a:t>https://cs.wikipedia.org/wiki/Mozartovy_koule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50695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79712" y="1700808"/>
            <a:ext cx="6789440" cy="4425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9600" b="1" dirty="0" smtClean="0">
                <a:latin typeface="Monotype Corsiva" panose="03010101010201010101" pitchFamily="66" charset="0"/>
              </a:rPr>
              <a:t>Ďakujem za      pozornosť.</a:t>
            </a:r>
            <a:endParaRPr lang="sk-SK" sz="96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03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104</Words>
  <Application>Microsoft Office PowerPoint</Application>
  <PresentationFormat>Prezentácia na obrazovke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Motív Office</vt:lpstr>
      <vt:lpstr>Wolfgang Amadeus Mozart </vt:lpstr>
      <vt:lpstr>Obsah:</vt:lpstr>
      <vt:lpstr>ŽIVOTOPIS</vt:lpstr>
      <vt:lpstr>Prezentácia programu PowerPoint</vt:lpstr>
      <vt:lpstr>TVORBA</vt:lpstr>
      <vt:lpstr>MOZARTOVE GULE </vt:lpstr>
      <vt:lpstr>FOTOGRAFIE</vt:lpstr>
      <vt:lpstr>Zdroje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Wolfgang Amadeus Mozart</dc:title>
  <dc:creator>Ľalikovci</dc:creator>
  <cp:lastModifiedBy>Ľalikovci</cp:lastModifiedBy>
  <cp:revision>33</cp:revision>
  <dcterms:created xsi:type="dcterms:W3CDTF">2020-02-18T16:00:27Z</dcterms:created>
  <dcterms:modified xsi:type="dcterms:W3CDTF">2020-02-23T17:03:42Z</dcterms:modified>
</cp:coreProperties>
</file>