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22" d="100"/>
          <a:sy n="122" d="100"/>
        </p:scale>
        <p:origin x="-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523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21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925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569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24279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532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783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239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21724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0060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3280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8861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5885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5362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2450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4134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524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2CE6E-582F-4AEB-AF34-0C6D05C294A8}" type="datetimeFigureOut">
              <a:rPr lang="sk-SK" smtClean="0"/>
              <a:t>19. 3. 2020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6FBC4-C5C9-4BBE-B42D-FEDD9EFB1E3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62714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com/url?sa=i&amp;url=http://www.ped.muni.cz/wmus/studium/doktor/mozart/kosut/kosut.htm&amp;psig=AOvVaw28o_3DCBP5IgBvI--EZdx9&amp;ust=1582916144566000&amp;source=images&amp;cd=vfe&amp;ved=0CAIQjRxqFwoTCJjKsay08ucCFQAAAAAdAAAAABAD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com/url?sa=i&amp;url=https://kubansp.ru/sk/zdorove/lyudvig-van-bethoven-velikii-gluhoi-chto-delal-bethoven-kogda-poteryal-sluh/&amp;psig=AOvVaw0qF9vMrSCFvE2KoP6u59Cx&amp;ust=1582915369859000&amp;source=images&amp;cd=vfe&amp;ved=0CAIQjRxqFwoTCNj7x72x8ucCFQAAAAAdAAAAABAD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Ludwig_van_Beethoven" TargetMode="External"/><Relationship Id="rId2" Type="http://schemas.openxmlformats.org/officeDocument/2006/relationships/hyperlink" Target="https://sk.wikipedia.org/wiki/Ludwig_van_Beethoven#/media/S%C3%BAbor:Beethovensmall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vet.sme.sk/c/3215432/beethoven-hluchy-genius.html" TargetMode="External"/><Relationship Id="rId4" Type="http://schemas.openxmlformats.org/officeDocument/2006/relationships/hyperlink" Target="https://dem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3B5C2749-1E99-42F4-845C-75536928AA15}"/>
              </a:ext>
            </a:extLst>
          </p:cNvPr>
          <p:cNvSpPr>
            <a:spLocks noGrp="1"/>
          </p:cNvSpPr>
          <p:nvPr/>
        </p:nvSpPr>
        <p:spPr>
          <a:xfrm>
            <a:off x="1152787" y="1338337"/>
            <a:ext cx="9182450" cy="20906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6000" dirty="0"/>
              <a:t/>
            </a:r>
            <a:br>
              <a:rPr lang="sk-SK" sz="6000" dirty="0"/>
            </a:br>
            <a:r>
              <a:rPr lang="sk-SK" sz="6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Ludwig van Beethoven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xmlns="" id="{A7BF01E1-61AE-48D2-8878-E68C42553A63}"/>
              </a:ext>
            </a:extLst>
          </p:cNvPr>
          <p:cNvSpPr>
            <a:spLocks noGrp="1"/>
          </p:cNvSpPr>
          <p:nvPr/>
        </p:nvSpPr>
        <p:spPr>
          <a:xfrm>
            <a:off x="580400" y="5672050"/>
            <a:ext cx="6858000" cy="990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Richard Zubko</a:t>
            </a:r>
          </a:p>
          <a:p>
            <a:r>
              <a:rPr lang="sk-SK" dirty="0"/>
              <a:t>6.C</a:t>
            </a:r>
          </a:p>
        </p:txBody>
      </p:sp>
    </p:spTree>
    <p:extLst>
      <p:ext uri="{BB962C8B-B14F-4D97-AF65-F5344CB8AC3E}">
        <p14:creationId xmlns:p14="http://schemas.microsoft.com/office/powerpoint/2010/main" val="1826091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F3782A06-7923-497F-99E8-2541DB4BE813}"/>
              </a:ext>
            </a:extLst>
          </p:cNvPr>
          <p:cNvSpPr txBox="1">
            <a:spLocks/>
          </p:cNvSpPr>
          <p:nvPr/>
        </p:nvSpPr>
        <p:spPr>
          <a:xfrm>
            <a:off x="624846" y="2882638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4000" dirty="0"/>
              <a:t/>
            </a:r>
            <a:br>
              <a:rPr lang="sk-SK" sz="4000" dirty="0"/>
            </a:br>
            <a:r>
              <a:rPr lang="sk-SK" sz="4000" dirty="0"/>
              <a:t/>
            </a:r>
            <a:br>
              <a:rPr lang="sk-SK" sz="4000" dirty="0"/>
            </a:br>
            <a:r>
              <a:rPr lang="sk-SK" sz="4000" dirty="0"/>
              <a:t>Rodina</a:t>
            </a:r>
          </a:p>
          <a:p>
            <a:r>
              <a:rPr lang="sk-SK" sz="4000" dirty="0"/>
              <a:t>Začiatky</a:t>
            </a:r>
            <a:br>
              <a:rPr lang="sk-SK" sz="4000" dirty="0"/>
            </a:br>
            <a:r>
              <a:rPr lang="sk-SK" sz="4000" dirty="0"/>
              <a:t>Štúdium</a:t>
            </a:r>
            <a:br>
              <a:rPr lang="sk-SK" sz="4000" dirty="0"/>
            </a:br>
            <a:r>
              <a:rPr lang="sk-SK" sz="4000" dirty="0"/>
              <a:t>Hluchota</a:t>
            </a:r>
            <a:br>
              <a:rPr lang="sk-SK" sz="4000" dirty="0"/>
            </a:br>
            <a:r>
              <a:rPr lang="sk-SK" sz="4000" dirty="0"/>
              <a:t>9.Synfónia</a:t>
            </a:r>
            <a:br>
              <a:rPr lang="sk-SK" sz="4000" dirty="0"/>
            </a:br>
            <a:r>
              <a:rPr lang="sk-SK" sz="4000" dirty="0"/>
              <a:t>Úmrtie</a:t>
            </a:r>
            <a:br>
              <a:rPr lang="sk-SK" sz="4000" dirty="0"/>
            </a:br>
            <a:r>
              <a:rPr lang="sk-SK" sz="4000" dirty="0"/>
              <a:t>Zdroje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3439DD59-5696-470D-81AA-8DA287A07231}"/>
              </a:ext>
            </a:extLst>
          </p:cNvPr>
          <p:cNvSpPr txBox="1">
            <a:spLocks/>
          </p:cNvSpPr>
          <p:nvPr/>
        </p:nvSpPr>
        <p:spPr>
          <a:xfrm>
            <a:off x="75501" y="488522"/>
            <a:ext cx="4605556" cy="2179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sz="6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sk-SK" sz="48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Obsahuje</a:t>
            </a:r>
          </a:p>
        </p:txBody>
      </p:sp>
      <p:cxnSp>
        <p:nvCxnSpPr>
          <p:cNvPr id="6" name="Elbow Connector 9">
            <a:extLst>
              <a:ext uri="{FF2B5EF4-FFF2-40B4-BE49-F238E27FC236}">
                <a16:creationId xmlns:a16="http://schemas.microsoft.com/office/drawing/2014/main" xmlns="" id="{CD809363-6A6C-4B0D-8608-17CDFBC53E40}"/>
              </a:ext>
            </a:extLst>
          </p:cNvPr>
          <p:cNvCxnSpPr/>
          <p:nvPr/>
        </p:nvCxnSpPr>
        <p:spPr>
          <a:xfrm rot="5400000">
            <a:off x="2691797" y="1787474"/>
            <a:ext cx="1304528" cy="885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16">
            <a:extLst>
              <a:ext uri="{FF2B5EF4-FFF2-40B4-BE49-F238E27FC236}">
                <a16:creationId xmlns:a16="http://schemas.microsoft.com/office/drawing/2014/main" xmlns="" id="{353ADC5B-3110-4F98-B0E6-CC2355C970F3}"/>
              </a:ext>
            </a:extLst>
          </p:cNvPr>
          <p:cNvCxnSpPr/>
          <p:nvPr/>
        </p:nvCxnSpPr>
        <p:spPr>
          <a:xfrm>
            <a:off x="3275856" y="270892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17">
            <a:extLst>
              <a:ext uri="{FF2B5EF4-FFF2-40B4-BE49-F238E27FC236}">
                <a16:creationId xmlns:a16="http://schemas.microsoft.com/office/drawing/2014/main" xmlns="" id="{34AAE356-8AA2-47B7-9DB7-0417152A8973}"/>
              </a:ext>
            </a:extLst>
          </p:cNvPr>
          <p:cNvCxnSpPr/>
          <p:nvPr/>
        </p:nvCxnSpPr>
        <p:spPr>
          <a:xfrm>
            <a:off x="3428256" y="286132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8">
            <a:extLst>
              <a:ext uri="{FF2B5EF4-FFF2-40B4-BE49-F238E27FC236}">
                <a16:creationId xmlns:a16="http://schemas.microsoft.com/office/drawing/2014/main" xmlns="" id="{D2CCE410-72DD-454B-914B-DEB05011E351}"/>
              </a:ext>
            </a:extLst>
          </p:cNvPr>
          <p:cNvCxnSpPr/>
          <p:nvPr/>
        </p:nvCxnSpPr>
        <p:spPr>
          <a:xfrm>
            <a:off x="3580656" y="301372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9">
            <a:extLst>
              <a:ext uri="{FF2B5EF4-FFF2-40B4-BE49-F238E27FC236}">
                <a16:creationId xmlns:a16="http://schemas.microsoft.com/office/drawing/2014/main" xmlns="" id="{133510E6-F9BE-4F73-9663-21C7E4BF8F46}"/>
              </a:ext>
            </a:extLst>
          </p:cNvPr>
          <p:cNvCxnSpPr/>
          <p:nvPr/>
        </p:nvCxnSpPr>
        <p:spPr>
          <a:xfrm>
            <a:off x="3733056" y="316612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20">
            <a:extLst>
              <a:ext uri="{FF2B5EF4-FFF2-40B4-BE49-F238E27FC236}">
                <a16:creationId xmlns:a16="http://schemas.microsoft.com/office/drawing/2014/main" xmlns="" id="{10EB0261-6D3C-400B-B543-9D35F1EABA0D}"/>
              </a:ext>
            </a:extLst>
          </p:cNvPr>
          <p:cNvCxnSpPr/>
          <p:nvPr/>
        </p:nvCxnSpPr>
        <p:spPr>
          <a:xfrm>
            <a:off x="3885456" y="331852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4843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077D62C6-EF26-46D2-BCF5-4DAE1D1CA900}"/>
              </a:ext>
            </a:extLst>
          </p:cNvPr>
          <p:cNvSpPr txBox="1">
            <a:spLocks/>
          </p:cNvSpPr>
          <p:nvPr/>
        </p:nvSpPr>
        <p:spPr>
          <a:xfrm>
            <a:off x="380847" y="1543574"/>
            <a:ext cx="7543800" cy="4375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4000" dirty="0"/>
          </a:p>
          <a:p>
            <a:pPr marL="0" indent="0">
              <a:buNone/>
            </a:pPr>
            <a:endParaRPr lang="pl-PL" sz="4000" dirty="0"/>
          </a:p>
          <a:p>
            <a:pPr marL="0" indent="0">
              <a:buNone/>
            </a:pPr>
            <a:r>
              <a:rPr lang="pl-PL" sz="98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Rodina</a:t>
            </a:r>
          </a:p>
          <a:p>
            <a:pPr marL="0" indent="0">
              <a:buNone/>
            </a:pPr>
            <a:r>
              <a:rPr lang="pl-PL" sz="4000" dirty="0"/>
              <a:t>Beethoven pochádzal z chudobnej rodiny z </a:t>
            </a:r>
            <a:r>
              <a:rPr lang="sk-SK" sz="4000" dirty="0"/>
              <a:t>flámskeho </a:t>
            </a:r>
            <a:r>
              <a:rPr lang="sk-SK" sz="4000" dirty="0" err="1"/>
              <a:t>Mechelenu</a:t>
            </a:r>
            <a:r>
              <a:rPr lang="sk-SK" sz="4000" dirty="0"/>
              <a:t>. Otcovi Ludwiga van Beethovena imponoval mladý Wolfgang Amadeus Mozart, ktorý sa už ako šesťročný preslávil ako skladateľ. S cieľom vychovať z Beethovena Mozarta, učil otec syna hru na husliach a klavíri. Veľmi mu záležalo na tom, aby bol jeho syn dokonalý, najmä v hre na klavír. Jeho život nebol ľahký, otec bol alkoholik, matka bola často chorá a zo šiestich súrodencov prežili len dvaja. </a:t>
            </a:r>
            <a:br>
              <a:rPr lang="sk-SK" sz="4000" dirty="0"/>
            </a:br>
            <a:r>
              <a:rPr lang="sk-SK" sz="4000" dirty="0"/>
              <a:t/>
            </a:r>
            <a:br>
              <a:rPr lang="sk-SK" sz="4000" dirty="0"/>
            </a:br>
            <a:endParaRPr lang="sk-SK" sz="4000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xmlns="" id="{14738694-4BEB-4F7B-86CD-05F145F40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647" y="614275"/>
            <a:ext cx="3800437" cy="321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50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8955519-88C4-474E-87F8-CBDDA8093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83" y="269558"/>
            <a:ext cx="8610600" cy="1293028"/>
          </a:xfrm>
        </p:spPr>
        <p:txBody>
          <a:bodyPr/>
          <a:lstStyle/>
          <a:p>
            <a:r>
              <a:rPr lang="sk-SK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Začiatky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F01FC041-25A2-442D-895F-2AAE078CA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283" y="1795244"/>
            <a:ext cx="10259735" cy="2281807"/>
          </a:xfrm>
        </p:spPr>
        <p:txBody>
          <a:bodyPr/>
          <a:lstStyle/>
          <a:p>
            <a:r>
              <a:rPr lang="sk-SK" dirty="0"/>
              <a:t>Veľmi skoro slúžil Ludwig van Beethoven, ako druhý dvorný organista u panovníka, začo dostával pravidelný plat. Ako trinásťročný hral na čembale a viole v kniežacom orchestri a komponoval komornú hudbu.</a:t>
            </a:r>
          </a:p>
          <a:p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xmlns="" id="{25EB03D6-E992-4786-AE9C-EEFCF3CEC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692" y="3429000"/>
            <a:ext cx="2962891" cy="3012272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xmlns="" id="{6DE938B3-87F8-4BAA-994C-4DF1AE032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653" y="3148900"/>
            <a:ext cx="1971705" cy="335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62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89CF9B57-628E-4E9F-9920-E21404D0C837}"/>
              </a:ext>
            </a:extLst>
          </p:cNvPr>
          <p:cNvSpPr txBox="1">
            <a:spLocks/>
          </p:cNvSpPr>
          <p:nvPr/>
        </p:nvSpPr>
        <p:spPr>
          <a:xfrm>
            <a:off x="416908" y="3032620"/>
            <a:ext cx="7148412" cy="2141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1800" dirty="0"/>
              <a:t>Otec ho nútil hrať na klavíri a husliach, aby bol jeho syn dokonalý hudobník.</a:t>
            </a:r>
          </a:p>
          <a:p>
            <a:r>
              <a:rPr lang="sk-SK" sz="1800" dirty="0"/>
              <a:t>Aby rozšíril svoje vzdelanie, cestuje Ludwig van Beethoven v roku 1787 do Viedne, aby sa stal žiakom Wolfganga Amadea Mozarta.</a:t>
            </a:r>
            <a:br>
              <a:rPr lang="sk-SK" sz="1800" dirty="0"/>
            </a:br>
            <a:r>
              <a:rPr lang="sk-SK" sz="1800" dirty="0"/>
              <a:t>Štúdium u Mozarta sa, ale nerealizovalo. V roku 1789 začal Beethoven študovať na univerzite v Bonne. </a:t>
            </a:r>
            <a:br>
              <a:rPr lang="sk-SK" sz="1800" dirty="0"/>
            </a:br>
            <a:endParaRPr lang="sk-SK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BC5A1510-9DF3-4886-9CAF-645CE1209757}"/>
              </a:ext>
            </a:extLst>
          </p:cNvPr>
          <p:cNvSpPr txBox="1">
            <a:spLocks/>
          </p:cNvSpPr>
          <p:nvPr/>
        </p:nvSpPr>
        <p:spPr>
          <a:xfrm>
            <a:off x="1217481" y="168409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Štúdium</a:t>
            </a:r>
          </a:p>
        </p:txBody>
      </p:sp>
      <p:pic>
        <p:nvPicPr>
          <p:cNvPr id="6" name="Picture 4" descr="Výsledok vyhľadávania obrázkov pre dopyt beethoven študium">
            <a:hlinkClick r:id="rId2"/>
            <a:extLst>
              <a:ext uri="{FF2B5EF4-FFF2-40B4-BE49-F238E27FC236}">
                <a16:creationId xmlns:a16="http://schemas.microsoft.com/office/drawing/2014/main" xmlns="" id="{37BDFA41-549F-4D38-AEA7-948F46F86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84" y="303725"/>
            <a:ext cx="4088438" cy="272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66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2C9B7172-455E-430F-9821-BC0B04E4C9AC}"/>
              </a:ext>
            </a:extLst>
          </p:cNvPr>
          <p:cNvSpPr txBox="1">
            <a:spLocks/>
          </p:cNvSpPr>
          <p:nvPr/>
        </p:nvSpPr>
        <p:spPr>
          <a:xfrm>
            <a:off x="497674" y="404255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800" dirty="0"/>
              <a:t>Choroba sa začala v čase, keď Viedeň geniálnemu skladateľovi a klaviristovi otvárala salóny.  Lekári vo Viedni mu nevedeli pomôcť, ba ani najslávnejší lekár </a:t>
            </a:r>
            <a:r>
              <a:rPr lang="sk-SK" sz="2800" dirty="0" err="1"/>
              <a:t>Malfatti</a:t>
            </a:r>
            <a:r>
              <a:rPr lang="sk-SK" sz="2800" dirty="0"/>
              <a:t> ,  začal hľadať pomoc v Bonne. Tam mu skonštruovali v roku 1814 štyri prístroje na počúvanie. Pomáhal si tak, že jeden koniec drevenej paličky vložil medzi zuby a druhý položil na rezonančné teleso klavíra. </a:t>
            </a:r>
            <a:br>
              <a:rPr lang="sk-SK" sz="2800" dirty="0"/>
            </a:br>
            <a:r>
              <a:rPr lang="sk-SK" sz="2800" dirty="0"/>
              <a:t/>
            </a:r>
            <a:br>
              <a:rPr lang="sk-SK" sz="2800" dirty="0"/>
            </a:br>
            <a:endParaRPr lang="sk-SK" sz="2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F5D70CE-F4FC-4D23-8365-5F7649CB2B81}"/>
              </a:ext>
            </a:extLst>
          </p:cNvPr>
          <p:cNvSpPr txBox="1">
            <a:spLocks/>
          </p:cNvSpPr>
          <p:nvPr/>
        </p:nvSpPr>
        <p:spPr>
          <a:xfrm>
            <a:off x="1869346" y="1348531"/>
            <a:ext cx="7543800" cy="3103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4000" b="1" i="1" dirty="0">
                <a:solidFill>
                  <a:srgbClr val="00B050"/>
                </a:solidFill>
                <a:latin typeface="Algerian" panose="04020705040A02060702" pitchFamily="82" charset="0"/>
              </a:rPr>
              <a:t>Hluchota</a:t>
            </a:r>
          </a:p>
        </p:txBody>
      </p:sp>
      <p:pic>
        <p:nvPicPr>
          <p:cNvPr id="6" name="Picture 2" descr="Výsledok vyhľadávania obrázkov pre dopyt beethoven hluchy">
            <a:hlinkClick r:id="rId2"/>
            <a:extLst>
              <a:ext uri="{FF2B5EF4-FFF2-40B4-BE49-F238E27FC236}">
                <a16:creationId xmlns:a16="http://schemas.microsoft.com/office/drawing/2014/main" xmlns="" id="{A618D441-98FD-4A47-918E-FCE0C69AF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724" y="545187"/>
            <a:ext cx="427527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655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B5B59C0C-B7D7-4272-B35A-DFA75072468D}"/>
              </a:ext>
            </a:extLst>
          </p:cNvPr>
          <p:cNvSpPr txBox="1">
            <a:spLocks/>
          </p:cNvSpPr>
          <p:nvPr/>
        </p:nvSpPr>
        <p:spPr>
          <a:xfrm>
            <a:off x="587229" y="3429000"/>
            <a:ext cx="956345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200" dirty="0"/>
              <a:t>Jeho najznámejšia symfónia mala premiéru  </a:t>
            </a:r>
            <a:r>
              <a:rPr lang="sk-SK" sz="3200" b="1" dirty="0"/>
              <a:t/>
            </a:r>
            <a:br>
              <a:rPr lang="sk-SK" sz="3200" b="1" dirty="0"/>
            </a:br>
            <a:r>
              <a:rPr lang="sk-SK" sz="3200" b="1" dirty="0"/>
              <a:t>                        </a:t>
            </a:r>
            <a:r>
              <a:rPr lang="sk-SK" sz="3200" dirty="0"/>
              <a:t>8. mája 1824.</a:t>
            </a:r>
            <a:r>
              <a:rPr lang="sk-SK" sz="3200" b="1" dirty="0"/>
              <a:t/>
            </a:r>
            <a:br>
              <a:rPr lang="sk-SK" sz="3200" b="1" dirty="0"/>
            </a:br>
            <a:r>
              <a:rPr lang="sk-SK" sz="3200" dirty="0"/>
              <a:t>9.Synfónia sa stala Európskou hymnou </a:t>
            </a:r>
            <a:r>
              <a:rPr lang="sk-SK" sz="3200" b="1" dirty="0"/>
              <a:t>.</a:t>
            </a:r>
            <a:endParaRPr lang="sk-SK" sz="32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B3BDAF06-0194-46B5-B2BD-E8E17D159FE1}"/>
              </a:ext>
            </a:extLst>
          </p:cNvPr>
          <p:cNvSpPr txBox="1">
            <a:spLocks/>
          </p:cNvSpPr>
          <p:nvPr/>
        </p:nvSpPr>
        <p:spPr>
          <a:xfrm>
            <a:off x="1290506" y="1675177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4000" b="1" i="1" dirty="0">
                <a:solidFill>
                  <a:srgbClr val="00B050"/>
                </a:solidFill>
                <a:latin typeface="Algerian" panose="04020705040A02060702" pitchFamily="82" charset="0"/>
              </a:rPr>
              <a:t>9.Synfónia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xmlns="" id="{418349A2-9E4C-43B3-8E35-AAB9992E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605" y="303577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5751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CF3D7F9B-CD26-45C4-B719-EB6DC61653BF}"/>
              </a:ext>
            </a:extLst>
          </p:cNvPr>
          <p:cNvSpPr txBox="1">
            <a:spLocks/>
          </p:cNvSpPr>
          <p:nvPr/>
        </p:nvSpPr>
        <p:spPr>
          <a:xfrm>
            <a:off x="427839" y="2544066"/>
            <a:ext cx="6781800" cy="176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1800" dirty="0"/>
              <a:t/>
            </a:r>
            <a:br>
              <a:rPr lang="sk-SK" sz="1800" dirty="0"/>
            </a:br>
            <a:r>
              <a:rPr lang="sk-SK" sz="1800" dirty="0"/>
              <a:t/>
            </a:r>
            <a:br>
              <a:rPr lang="sk-SK" sz="1800" dirty="0"/>
            </a:br>
            <a:r>
              <a:rPr lang="sk-SK" sz="1800" dirty="0"/>
              <a:t>Ludwig van Beethoven zomrel vo veku 56 rokov, dňa 26. marca 1827  vo Viedni na následky chronickej otravy olovom, ktoré pochádzalo pravdepodobne z pančovaného vína.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EDC838C4-C1C8-4E4E-B6F5-62122CF7800A}"/>
              </a:ext>
            </a:extLst>
          </p:cNvPr>
          <p:cNvSpPr txBox="1">
            <a:spLocks/>
          </p:cNvSpPr>
          <p:nvPr/>
        </p:nvSpPr>
        <p:spPr>
          <a:xfrm>
            <a:off x="605405" y="1692479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4000" b="1" i="1" dirty="0">
                <a:solidFill>
                  <a:srgbClr val="00B050"/>
                </a:solidFill>
                <a:latin typeface="Algerian" panose="04020705040A02060702" pitchFamily="82" charset="0"/>
              </a:rPr>
              <a:t>Úmrtie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xmlns="" id="{2850E821-A1B2-4B76-90DA-FA18E4365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9639" y="1175216"/>
            <a:ext cx="4376956" cy="328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544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39A5821E-A558-4BB8-BEB1-FB3AF3833EE2}"/>
              </a:ext>
            </a:extLst>
          </p:cNvPr>
          <p:cNvSpPr txBox="1">
            <a:spLocks/>
          </p:cNvSpPr>
          <p:nvPr/>
        </p:nvSpPr>
        <p:spPr>
          <a:xfrm>
            <a:off x="1353970" y="3785546"/>
            <a:ext cx="8604448" cy="2839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400" dirty="0"/>
              <a:t>Zdroj:</a:t>
            </a:r>
            <a:r>
              <a:rPr lang="sk-SK" sz="2400" dirty="0">
                <a:hlinkClick r:id="rId2"/>
              </a:rPr>
              <a:t> </a:t>
            </a:r>
            <a:r>
              <a:rPr lang="sk-SK" sz="2400" dirty="0">
                <a:solidFill>
                  <a:srgbClr val="E98601"/>
                </a:solidFill>
                <a:hlinkClick r:id="rId3"/>
              </a:rPr>
              <a:t>https://sk.wikipedia.org/wiki/Ludwig_van_Beethoven</a:t>
            </a:r>
            <a:r>
              <a:rPr lang="sk-SK" sz="2400" dirty="0">
                <a:solidFill>
                  <a:srgbClr val="E98601"/>
                </a:solidFill>
              </a:rPr>
              <a:t/>
            </a:r>
            <a:br>
              <a:rPr lang="sk-SK" sz="2400" dirty="0">
                <a:solidFill>
                  <a:srgbClr val="E98601"/>
                </a:solidFill>
              </a:rPr>
            </a:br>
            <a:r>
              <a:rPr lang="sk-SK" sz="2400" dirty="0">
                <a:solidFill>
                  <a:srgbClr val="E98601"/>
                </a:solidFill>
                <a:hlinkClick r:id="rId4"/>
              </a:rPr>
              <a:t>https://dem</a:t>
            </a:r>
            <a:r>
              <a:rPr lang="sk-SK" sz="2400" dirty="0">
                <a:solidFill>
                  <a:srgbClr val="E98601"/>
                </a:solidFill>
              </a:rPr>
              <a:t> okrata.hu/</a:t>
            </a:r>
            <a:r>
              <a:rPr lang="sk-SK" sz="2400" dirty="0" err="1">
                <a:solidFill>
                  <a:srgbClr val="E98601"/>
                </a:solidFill>
              </a:rPr>
              <a:t>vilag</a:t>
            </a:r>
            <a:r>
              <a:rPr lang="sk-SK" sz="2400" dirty="0">
                <a:solidFill>
                  <a:srgbClr val="E98601"/>
                </a:solidFill>
              </a:rPr>
              <a:t>/tanacsi-allaspont-elfogadhatatlan-hogy-magyarorszag-kulonleges-statust-akar-96032/</a:t>
            </a:r>
            <a:br>
              <a:rPr lang="sk-SK" sz="2400" dirty="0">
                <a:solidFill>
                  <a:srgbClr val="E98601"/>
                </a:solidFill>
              </a:rPr>
            </a:br>
            <a:r>
              <a:rPr lang="sk-SK" sz="2400" dirty="0">
                <a:hlinkClick r:id="rId5"/>
              </a:rPr>
              <a:t>https://svet.sme.sk/c/3215432/beethoven-hluchy-genius.html</a:t>
            </a:r>
            <a:r>
              <a:rPr lang="sk-SK" sz="2400" dirty="0"/>
              <a:t/>
            </a:r>
            <a:br>
              <a:rPr lang="sk-SK" sz="2400" dirty="0"/>
            </a:br>
            <a:r>
              <a:rPr lang="sk-SK" sz="2400" dirty="0">
                <a:solidFill>
                  <a:srgbClr val="FFC000"/>
                </a:solidFill>
              </a:rPr>
              <a:t>https://kubansp.ru/sk/zdorove/lyudvig-van-bethoven-velikii-gluhoi-chto-delal-bethoven-kogda-poteryal-sluh/</a:t>
            </a:r>
            <a:br>
              <a:rPr lang="sk-SK" sz="2400" dirty="0">
                <a:solidFill>
                  <a:srgbClr val="FFC000"/>
                </a:solidFill>
              </a:rPr>
            </a:br>
            <a:r>
              <a:rPr lang="sk-SK" sz="2400" dirty="0">
                <a:solidFill>
                  <a:srgbClr val="FFC000"/>
                </a:solidFill>
              </a:rPr>
              <a:t>http://www.ped.muni.cz/wmus/studium/doktor/mozart/kosut/kosut.htm</a:t>
            </a:r>
            <a:r>
              <a:rPr lang="sk-SK" sz="2400" dirty="0"/>
              <a:t/>
            </a:r>
            <a:br>
              <a:rPr lang="sk-SK" sz="2400" dirty="0"/>
            </a:br>
            <a:r>
              <a:rPr lang="sk-SK" sz="2400" dirty="0">
                <a:solidFill>
                  <a:srgbClr val="E98601"/>
                </a:solidFill>
              </a:rPr>
              <a:t/>
            </a:r>
            <a:br>
              <a:rPr lang="sk-SK" sz="2400" dirty="0">
                <a:solidFill>
                  <a:srgbClr val="E98601"/>
                </a:solidFill>
              </a:rPr>
            </a:br>
            <a:r>
              <a:rPr lang="sk-SK" sz="2400" dirty="0">
                <a:solidFill>
                  <a:srgbClr val="E98601"/>
                </a:solidFill>
              </a:rPr>
              <a:t/>
            </a:r>
            <a:br>
              <a:rPr lang="sk-SK" sz="2400" dirty="0">
                <a:solidFill>
                  <a:srgbClr val="E98601"/>
                </a:solidFill>
              </a:rPr>
            </a:br>
            <a:endParaRPr lang="sk-SK" sz="2400" dirty="0">
              <a:solidFill>
                <a:srgbClr val="E9860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6CDABAE5-2F44-470F-999F-ECF2974A42E8}"/>
              </a:ext>
            </a:extLst>
          </p:cNvPr>
          <p:cNvSpPr txBox="1">
            <a:spLocks/>
          </p:cNvSpPr>
          <p:nvPr/>
        </p:nvSpPr>
        <p:spPr>
          <a:xfrm>
            <a:off x="4396530" y="1129354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k-SK" sz="5400" dirty="0">
                <a:solidFill>
                  <a:srgbClr val="00B050"/>
                </a:solidFill>
              </a:rPr>
              <a:t>Zdroj</a:t>
            </a:r>
            <a:endParaRPr lang="en-US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467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3BAAEC87-A346-4D59-A368-2C9F235B402E}"/>
              </a:ext>
            </a:extLst>
          </p:cNvPr>
          <p:cNvSpPr txBox="1">
            <a:spLocks/>
          </p:cNvSpPr>
          <p:nvPr/>
        </p:nvSpPr>
        <p:spPr>
          <a:xfrm>
            <a:off x="2197917" y="2449585"/>
            <a:ext cx="9617816" cy="17459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8000" dirty="0">
                <a:solidFill>
                  <a:srgbClr val="00B050"/>
                </a:solidFill>
                <a:latin typeface="Brush Script MT" panose="03060802040406070304" pitchFamily="66" charset="0"/>
              </a:rPr>
              <a:t>Ďakujem </a:t>
            </a:r>
            <a:br>
              <a:rPr lang="sk-SK" sz="8000" dirty="0">
                <a:solidFill>
                  <a:srgbClr val="00B050"/>
                </a:solidFill>
                <a:latin typeface="Brush Script MT" panose="03060802040406070304" pitchFamily="66" charset="0"/>
              </a:rPr>
            </a:br>
            <a:r>
              <a:rPr lang="sk-SK" sz="8000" dirty="0">
                <a:solidFill>
                  <a:srgbClr val="00B050"/>
                </a:solidFill>
                <a:latin typeface="Brush Script MT" panose="03060802040406070304" pitchFamily="66" charset="0"/>
              </a:rPr>
              <a:t>    za</a:t>
            </a:r>
            <a:br>
              <a:rPr lang="sk-SK" sz="8000" dirty="0">
                <a:solidFill>
                  <a:srgbClr val="00B050"/>
                </a:solidFill>
                <a:latin typeface="Brush Script MT" panose="03060802040406070304" pitchFamily="66" charset="0"/>
              </a:rPr>
            </a:br>
            <a:r>
              <a:rPr lang="sk-SK" sz="8000" dirty="0">
                <a:solidFill>
                  <a:srgbClr val="00B050"/>
                </a:solidFill>
                <a:latin typeface="Brush Script MT" panose="03060802040406070304" pitchFamily="66" charset="0"/>
              </a:rPr>
              <a:t>        pozornosť</a:t>
            </a:r>
          </a:p>
        </p:txBody>
      </p:sp>
    </p:spTree>
    <p:extLst>
      <p:ext uri="{BB962C8B-B14F-4D97-AF65-F5344CB8AC3E}">
        <p14:creationId xmlns:p14="http://schemas.microsoft.com/office/powerpoint/2010/main" val="2933987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Dymová stopa">
  <a:themeElements>
    <a:clrScheme name="Dymová stopa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Dymová stopa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ymová stopa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TM04033937[[fn=Dymová stopa]]</Template>
  <TotalTime>53</TotalTime>
  <Words>243</Words>
  <Application>Microsoft Office PowerPoint</Application>
  <PresentationFormat>Custom</PresentationFormat>
  <Paragraphs>25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Dymová stopa</vt:lpstr>
      <vt:lpstr>PowerPoint Presentation</vt:lpstr>
      <vt:lpstr>PowerPoint Presentation</vt:lpstr>
      <vt:lpstr>PowerPoint Presentation</vt:lpstr>
      <vt:lpstr>Začiatky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Jake</dc:creator>
  <cp:lastModifiedBy>Matus</cp:lastModifiedBy>
  <cp:revision>7</cp:revision>
  <dcterms:created xsi:type="dcterms:W3CDTF">2020-03-06T18:18:31Z</dcterms:created>
  <dcterms:modified xsi:type="dcterms:W3CDTF">2020-03-19T07:28:41Z</dcterms:modified>
</cp:coreProperties>
</file>