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2" r:id="rId3"/>
    <p:sldId id="273" r:id="rId4"/>
    <p:sldId id="285" r:id="rId5"/>
    <p:sldId id="275" r:id="rId6"/>
    <p:sldId id="263" r:id="rId7"/>
    <p:sldId id="279" r:id="rId8"/>
    <p:sldId id="265" r:id="rId9"/>
    <p:sldId id="267" r:id="rId10"/>
    <p:sldId id="276" r:id="rId11"/>
    <p:sldId id="280" r:id="rId12"/>
    <p:sldId id="281" r:id="rId13"/>
    <p:sldId id="282" r:id="rId14"/>
    <p:sldId id="283" r:id="rId15"/>
    <p:sldId id="284" r:id="rId16"/>
    <p:sldId id="261" r:id="rId17"/>
    <p:sldId id="268" r:id="rId1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000"/>
    <a:srgbClr val="FF0909"/>
    <a:srgbClr val="C40000"/>
    <a:srgbClr val="D60000"/>
    <a:srgbClr val="E60000"/>
    <a:srgbClr val="FE0000"/>
    <a:srgbClr val="FF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21475-760D-4744-A1C7-36924B2C25A1}" type="datetimeFigureOut">
              <a:rPr lang="sk-SK" smtClean="0"/>
              <a:t>12. 1. 2021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57A7E-74F2-436B-8CC4-3A311259C15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75706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21475-760D-4744-A1C7-36924B2C25A1}" type="datetimeFigureOut">
              <a:rPr lang="sk-SK" smtClean="0"/>
              <a:t>12. 1. 2021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57A7E-74F2-436B-8CC4-3A311259C15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11062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21475-760D-4744-A1C7-36924B2C25A1}" type="datetimeFigureOut">
              <a:rPr lang="sk-SK" smtClean="0"/>
              <a:t>12. 1. 2021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57A7E-74F2-436B-8CC4-3A311259C15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7245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21475-760D-4744-A1C7-36924B2C25A1}" type="datetimeFigureOut">
              <a:rPr lang="sk-SK" smtClean="0"/>
              <a:t>12. 1. 2021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57A7E-74F2-436B-8CC4-3A311259C15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60681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21475-760D-4744-A1C7-36924B2C25A1}" type="datetimeFigureOut">
              <a:rPr lang="sk-SK" smtClean="0"/>
              <a:t>12. 1. 2021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57A7E-74F2-436B-8CC4-3A311259C15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093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21475-760D-4744-A1C7-36924B2C25A1}" type="datetimeFigureOut">
              <a:rPr lang="sk-SK" smtClean="0"/>
              <a:t>12. 1. 2021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57A7E-74F2-436B-8CC4-3A311259C15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6905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21475-760D-4744-A1C7-36924B2C25A1}" type="datetimeFigureOut">
              <a:rPr lang="sk-SK" smtClean="0"/>
              <a:t>12. 1. 2021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57A7E-74F2-436B-8CC4-3A311259C15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58303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21475-760D-4744-A1C7-36924B2C25A1}" type="datetimeFigureOut">
              <a:rPr lang="sk-SK" smtClean="0"/>
              <a:t>12. 1. 2021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57A7E-74F2-436B-8CC4-3A311259C15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8021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21475-760D-4744-A1C7-36924B2C25A1}" type="datetimeFigureOut">
              <a:rPr lang="sk-SK" smtClean="0"/>
              <a:t>12. 1. 2021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57A7E-74F2-436B-8CC4-3A311259C15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09963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21475-760D-4744-A1C7-36924B2C25A1}" type="datetimeFigureOut">
              <a:rPr lang="sk-SK" smtClean="0"/>
              <a:t>12. 1. 2021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57A7E-74F2-436B-8CC4-3A311259C15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27460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21475-760D-4744-A1C7-36924B2C25A1}" type="datetimeFigureOut">
              <a:rPr lang="sk-SK" smtClean="0"/>
              <a:t>12. 1. 2021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57A7E-74F2-436B-8CC4-3A311259C15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36095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21475-760D-4744-A1C7-36924B2C25A1}" type="datetimeFigureOut">
              <a:rPr lang="sk-SK" smtClean="0"/>
              <a:t>12. 1. 2021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57A7E-74F2-436B-8CC4-3A311259C15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225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kbUWflzyd2A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sake.sk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560" y="12122"/>
            <a:ext cx="5060147" cy="6845878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790" y="3379262"/>
            <a:ext cx="3540210" cy="3478738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78270" cy="348407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027" y="0"/>
            <a:ext cx="3542973" cy="3405803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1333"/>
            <a:ext cx="3479800" cy="338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009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0880" y="1960863"/>
            <a:ext cx="3932237" cy="1600200"/>
          </a:xfrm>
        </p:spPr>
        <p:txBody>
          <a:bodyPr/>
          <a:lstStyle/>
          <a:p>
            <a:r>
              <a:rPr lang="sk-SK" b="1" dirty="0">
                <a:latin typeface="Garamond" panose="02020404030301010803" pitchFamily="18" charset="0"/>
              </a:rPr>
              <a:t>Rozmýšľaš, kam ísť na strednú školu????</a:t>
            </a:r>
          </a:p>
        </p:txBody>
      </p:sp>
      <p:pic>
        <p:nvPicPr>
          <p:cNvPr id="5" name="Zástupný symbol obrázka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>
          <a:xfrm>
            <a:off x="5183188" y="457201"/>
            <a:ext cx="6172200" cy="5403850"/>
          </a:xfrm>
        </p:spPr>
      </p:pic>
    </p:spTree>
    <p:extLst>
      <p:ext uri="{BB962C8B-B14F-4D97-AF65-F5344CB8AC3E}">
        <p14:creationId xmlns:p14="http://schemas.microsoft.com/office/powerpoint/2010/main" val="404879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21"/>
    </mc:Choice>
    <mc:Fallback xmlns="">
      <p:transition spd="slow" advTm="382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413000"/>
            <a:ext cx="5081047" cy="1600200"/>
          </a:xfrm>
        </p:spPr>
        <p:txBody>
          <a:bodyPr/>
          <a:lstStyle/>
          <a:p>
            <a:pPr algn="ctr"/>
            <a:r>
              <a:rPr lang="sk-SK" b="1" dirty="0">
                <a:latin typeface="Garamond" panose="02020404030301010803" pitchFamily="18" charset="0"/>
              </a:rPr>
              <a:t>Zaujímajú ťa autá </a:t>
            </a:r>
            <a:br>
              <a:rPr lang="sk-SK" b="1" dirty="0">
                <a:latin typeface="Garamond" panose="02020404030301010803" pitchFamily="18" charset="0"/>
              </a:rPr>
            </a:br>
            <a:r>
              <a:rPr lang="sk-SK" b="1" dirty="0">
                <a:latin typeface="Garamond" panose="02020404030301010803" pitchFamily="18" charset="0"/>
              </a:rPr>
              <a:t>od detstva? </a:t>
            </a:r>
          </a:p>
        </p:txBody>
      </p:sp>
      <p:pic>
        <p:nvPicPr>
          <p:cNvPr id="5" name="Zástupný symbol obrázka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7" r="145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713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3"/>
    </mc:Choice>
    <mc:Fallback xmlns="">
      <p:transition spd="slow" advTm="390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8588" y="2072342"/>
            <a:ext cx="5081047" cy="1600200"/>
          </a:xfrm>
        </p:spPr>
        <p:txBody>
          <a:bodyPr/>
          <a:lstStyle/>
          <a:p>
            <a:pPr algn="ctr"/>
            <a:r>
              <a:rPr lang="sk-SK" b="1" dirty="0" smtClean="0">
                <a:latin typeface="Garamond" panose="02020404030301010803" pitchFamily="18" charset="0"/>
              </a:rPr>
              <a:t>Máš rád techniku a počítače?</a:t>
            </a:r>
            <a:endParaRPr lang="sk-SK" b="1" dirty="0">
              <a:latin typeface="Garamond" panose="02020404030301010803" pitchFamily="18" charset="0"/>
            </a:endParaRPr>
          </a:p>
        </p:txBody>
      </p:sp>
      <p:pic>
        <p:nvPicPr>
          <p:cNvPr id="16" name="Obrázok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811" y="654425"/>
            <a:ext cx="5598498" cy="55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7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3"/>
    </mc:Choice>
    <mc:Fallback xmlns="">
      <p:transition spd="slow" advTm="390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4255" y="2116666"/>
            <a:ext cx="3932237" cy="1236133"/>
          </a:xfrm>
        </p:spPr>
        <p:txBody>
          <a:bodyPr/>
          <a:lstStyle/>
          <a:p>
            <a:pPr algn="just"/>
            <a:r>
              <a:rPr lang="sk-SK" b="1" dirty="0">
                <a:latin typeface="Garamond" panose="02020404030301010803" pitchFamily="18" charset="0"/>
              </a:rPr>
              <a:t>Práve stojíš na štarte svojej budúcnosti. </a:t>
            </a:r>
          </a:p>
        </p:txBody>
      </p:sp>
      <p:pic>
        <p:nvPicPr>
          <p:cNvPr id="5" name="Zástupný symbol obrázka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5" r="10435"/>
          <a:stretch>
            <a:fillRect/>
          </a:stretch>
        </p:blipFill>
        <p:spPr>
          <a:xfrm>
            <a:off x="5183188" y="457201"/>
            <a:ext cx="6172200" cy="5403850"/>
          </a:xfrm>
        </p:spPr>
      </p:pic>
    </p:spTree>
    <p:extLst>
      <p:ext uri="{BB962C8B-B14F-4D97-AF65-F5344CB8AC3E}">
        <p14:creationId xmlns:p14="http://schemas.microsoft.com/office/powerpoint/2010/main" val="147168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7"/>
    </mc:Choice>
    <mc:Fallback xmlns="">
      <p:transition spd="slow" advTm="403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symbol obrázka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211506" y="677382"/>
            <a:ext cx="4697794" cy="1159836"/>
          </a:xfrm>
        </p:spPr>
        <p:txBody>
          <a:bodyPr>
            <a:normAutofit/>
          </a:bodyPr>
          <a:lstStyle/>
          <a:p>
            <a:pPr algn="ctr"/>
            <a:r>
              <a:rPr lang="sk-SK" sz="3200" b="1" dirty="0">
                <a:latin typeface="Garamond" panose="02020404030301010803" pitchFamily="18" charset="0"/>
              </a:rPr>
              <a:t>Príď študovať k nám, presne to, čo máš rád!</a:t>
            </a:r>
          </a:p>
        </p:txBody>
      </p:sp>
    </p:spTree>
    <p:extLst>
      <p:ext uri="{BB962C8B-B14F-4D97-AF65-F5344CB8AC3E}">
        <p14:creationId xmlns:p14="http://schemas.microsoft.com/office/powerpoint/2010/main" val="409986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21"/>
    </mc:Choice>
    <mc:Fallback xmlns="">
      <p:transition spd="slow" advTm="402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>
                <a:latin typeface="Garamond" panose="02020404030301010803" pitchFamily="18" charset="0"/>
              </a:rPr>
              <a:t>Máš na výber štyri odbory a v každom dostaneš kvalitné vzdelanie: </a:t>
            </a:r>
            <a:endParaRPr lang="sk-SK" sz="32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sk-SK" b="1" dirty="0">
                <a:latin typeface="Garamond" panose="02020404030301010803" pitchFamily="18" charset="0"/>
              </a:rPr>
              <a:t>AUTOOPRAVÁR</a:t>
            </a:r>
          </a:p>
          <a:p>
            <a:pPr>
              <a:lnSpc>
                <a:spcPct val="200000"/>
              </a:lnSpc>
            </a:pPr>
            <a:r>
              <a:rPr lang="sk-SK" b="1" dirty="0">
                <a:latin typeface="Garamond" panose="02020404030301010803" pitchFamily="18" charset="0"/>
              </a:rPr>
              <a:t>AUTOTRONIK</a:t>
            </a:r>
          </a:p>
          <a:p>
            <a:pPr>
              <a:lnSpc>
                <a:spcPct val="200000"/>
              </a:lnSpc>
            </a:pPr>
            <a:r>
              <a:rPr lang="sk-SK" b="1" dirty="0">
                <a:latin typeface="Garamond" panose="02020404030301010803" pitchFamily="18" charset="0"/>
              </a:rPr>
              <a:t>MECHANIK ELEKTROTECHNIK</a:t>
            </a:r>
          </a:p>
          <a:p>
            <a:pPr>
              <a:lnSpc>
                <a:spcPct val="200000"/>
              </a:lnSpc>
            </a:pPr>
            <a:r>
              <a:rPr lang="sk-SK" b="1" dirty="0">
                <a:latin typeface="Garamond" panose="02020404030301010803" pitchFamily="18" charset="0"/>
              </a:rPr>
              <a:t> BEZPEČNOSTNÉ SYSTÉMY V DOPRAVE A PRIEMYSLE</a:t>
            </a:r>
          </a:p>
          <a:p>
            <a:pPr>
              <a:lnSpc>
                <a:spcPct val="200000"/>
              </a:lnSpc>
            </a:pPr>
            <a:endParaRPr lang="sk-SK" dirty="0">
              <a:latin typeface="Garamond" panose="02020404030301010803" pitchFamily="18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38121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6588"/>
          </a:xfrm>
        </p:spPr>
        <p:txBody>
          <a:bodyPr/>
          <a:lstStyle/>
          <a:p>
            <a:pPr algn="ctr"/>
            <a:r>
              <a:rPr lang="sk-SK" sz="3200" b="1" dirty="0">
                <a:latin typeface="Garamond" panose="02020404030301010803" pitchFamily="18" charset="0"/>
              </a:rPr>
              <a:t>Sme</a:t>
            </a:r>
            <a:r>
              <a:rPr lang="sk-SK" b="1" dirty="0">
                <a:latin typeface="Garamond" panose="02020404030301010803" pitchFamily="18" charset="0"/>
              </a:rPr>
              <a:t> </a:t>
            </a:r>
            <a:r>
              <a:rPr lang="sk-SK" sz="3200" b="1" dirty="0">
                <a:latin typeface="Garamond" panose="02020404030301010803" pitchFamily="18" charset="0"/>
              </a:rPr>
              <a:t>cesta k tomu, čo máš rád...</a:t>
            </a:r>
          </a:p>
        </p:txBody>
      </p:sp>
      <p:pic>
        <p:nvPicPr>
          <p:cNvPr id="10" name="Zástupný symbol obsahu 9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1133"/>
            <a:ext cx="12192000" cy="6064001"/>
          </a:xfrm>
          <a:blipFill dpi="0" rotWithShape="1">
            <a:blip r:embed="rId3">
              <a:alphaModFix amt="96000"/>
            </a:blip>
            <a:srcRect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10156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3"/>
    </mc:Choice>
    <mc:Fallback xmlns="">
      <p:transition spd="slow" advTm="401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symbol obrázka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0038" y="0"/>
            <a:ext cx="12682037" cy="6858000"/>
          </a:xfrm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052220" y="4651417"/>
            <a:ext cx="3932237" cy="943268"/>
          </a:xfrm>
        </p:spPr>
        <p:txBody>
          <a:bodyPr>
            <a:normAutofit lnSpcReduction="10000"/>
          </a:bodyPr>
          <a:lstStyle/>
          <a:p>
            <a:pPr algn="ctr"/>
            <a:r>
              <a:rPr lang="sk-SK" sz="3200" b="1" dirty="0">
                <a:latin typeface="Garamond" panose="02020404030301010803" pitchFamily="18" charset="0"/>
              </a:rPr>
              <a:t>Nesľubujeme, že to bude ľahké...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9099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0"/>
    </mc:Choice>
    <mc:Fallback xmlns="">
      <p:transition spd="slow" advTm="205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3319" y="2399632"/>
            <a:ext cx="4496440" cy="1588168"/>
          </a:xfrm>
        </p:spPr>
        <p:txBody>
          <a:bodyPr/>
          <a:lstStyle/>
          <a:p>
            <a:pPr algn="just"/>
            <a:r>
              <a:rPr lang="sk-SK" b="1" dirty="0">
                <a:latin typeface="Garamond" panose="02020404030301010803" pitchFamily="18" charset="0"/>
              </a:rPr>
              <a:t>...a cesta, ktorú si vyberieš je len </a:t>
            </a:r>
            <a:r>
              <a:rPr lang="sk-SK" b="1">
                <a:latin typeface="Garamond" panose="02020404030301010803" pitchFamily="18" charset="0"/>
              </a:rPr>
              <a:t>tvojou voľbou.</a:t>
            </a:r>
            <a:endParaRPr lang="sk-SK" b="1" dirty="0">
              <a:latin typeface="Garamond" panose="02020404030301010803" pitchFamily="18" charset="0"/>
            </a:endParaRPr>
          </a:p>
        </p:txBody>
      </p:sp>
      <p:pic>
        <p:nvPicPr>
          <p:cNvPr id="5" name="Zástupný symbol obrázka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2" r="10442"/>
          <a:stretch>
            <a:fillRect/>
          </a:stretch>
        </p:blipFill>
        <p:spPr>
          <a:xfrm>
            <a:off x="8518107" y="457201"/>
            <a:ext cx="3330575" cy="5403850"/>
          </a:xfr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116" y="457200"/>
            <a:ext cx="3139991" cy="540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33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8"/>
    </mc:Choice>
    <mc:Fallback xmlns="">
      <p:transition spd="slow" advTm="404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obrázka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7" r="19507"/>
          <a:stretch>
            <a:fillRect/>
          </a:stretch>
        </p:blipFill>
        <p:spPr>
          <a:xfrm>
            <a:off x="5016040" y="422786"/>
            <a:ext cx="3363785" cy="3105099"/>
          </a:xfrm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79400" y="432619"/>
            <a:ext cx="4758267" cy="5673213"/>
          </a:xfrm>
          <a:blipFill dpi="0" rotWithShape="1">
            <a:blip r:embed="rId3">
              <a:alphaModFix amt="23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sk-SK" sz="2800" b="1" dirty="0">
                <a:latin typeface="Garamond" panose="02020404030301010803" pitchFamily="18" charset="0"/>
              </a:rPr>
              <a:t>AUTOOPRAVÁR</a:t>
            </a:r>
          </a:p>
          <a:p>
            <a:pPr algn="ctr">
              <a:lnSpc>
                <a:spcPct val="100000"/>
              </a:lnSpc>
            </a:pPr>
            <a:endParaRPr lang="sk-SK" sz="1200" b="1" dirty="0">
              <a:latin typeface="Garamond" panose="02020404030301010803" pitchFamily="18" charset="0"/>
            </a:endParaRPr>
          </a:p>
          <a:p>
            <a:r>
              <a:rPr lang="sk-SK" sz="2000" dirty="0">
                <a:latin typeface="Garamond" panose="02020404030301010803" pitchFamily="18" charset="0"/>
              </a:rPr>
              <a:t>3- ročný učebný odbor so zameraním: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sk-SK" sz="2000" dirty="0">
                <a:latin typeface="Garamond" panose="02020404030301010803" pitchFamily="18" charset="0"/>
              </a:rPr>
              <a:t>mechanik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sk-SK" sz="2000" dirty="0">
                <a:latin typeface="Garamond" panose="02020404030301010803" pitchFamily="18" charset="0"/>
              </a:rPr>
              <a:t>elektrikár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sk-SK" sz="2000" dirty="0">
                <a:latin typeface="Garamond" panose="02020404030301010803" pitchFamily="18" charset="0"/>
              </a:rPr>
              <a:t>karosár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sk-SK" sz="2000" dirty="0">
                <a:latin typeface="Garamond" panose="02020404030301010803" pitchFamily="18" charset="0"/>
              </a:rPr>
              <a:t>lakovník</a:t>
            </a:r>
          </a:p>
          <a:p>
            <a:pPr>
              <a:lnSpc>
                <a:spcPct val="100000"/>
              </a:lnSpc>
            </a:pPr>
            <a:r>
              <a:rPr lang="sk-SK" sz="2000" dirty="0">
                <a:latin typeface="Garamond" panose="02020404030301010803" pitchFamily="18" charset="0"/>
              </a:rPr>
              <a:t> VZDELANIE: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sk-SK" sz="2000" dirty="0">
                <a:latin typeface="Garamond" panose="02020404030301010803" pitchFamily="18" charset="0"/>
              </a:rPr>
              <a:t>stredné odborné vzdelanie s výučným listom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sk-SK" sz="2000" dirty="0">
                <a:latin typeface="Garamond" panose="02020404030301010803" pitchFamily="18" charset="0"/>
              </a:rPr>
              <a:t> možnosť štúdia v systéme duálneho vzdelávania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sk-SK" sz="2000" dirty="0">
                <a:latin typeface="Garamond" panose="02020404030301010803" pitchFamily="18" charset="0"/>
              </a:rPr>
              <a:t> možnosť získania maturitného vysvedčenia  v nadstavbovom štúdiu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sk-SK" sz="2000" dirty="0">
              <a:latin typeface="Garamond" panose="02020404030301010803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sk-SK" sz="2000" dirty="0">
              <a:latin typeface="Garamond" panose="02020404030301010803" pitchFamily="18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284" y="4234649"/>
            <a:ext cx="3462948" cy="176794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227" y="426891"/>
            <a:ext cx="3676115" cy="2649794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904" y="3512629"/>
            <a:ext cx="3687096" cy="248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9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20407" y="619432"/>
            <a:ext cx="4685890" cy="5673213"/>
          </a:xfrm>
          <a:blipFill>
            <a:blip r:embed="rId2">
              <a:alphaModFix amt="23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sk-SK" sz="2800" b="1" dirty="0">
                <a:latin typeface="Garamond" panose="02020404030301010803" pitchFamily="18" charset="0"/>
              </a:rPr>
              <a:t>AUTOTRONIK</a:t>
            </a:r>
          </a:p>
          <a:p>
            <a:pPr>
              <a:lnSpc>
                <a:spcPct val="100000"/>
              </a:lnSpc>
            </a:pPr>
            <a:r>
              <a:rPr lang="sk-SK" sz="2000" dirty="0">
                <a:latin typeface="Garamond" panose="02020404030301010803" pitchFamily="18" charset="0"/>
              </a:rPr>
              <a:t>4 – ročný odbor</a:t>
            </a:r>
          </a:p>
          <a:p>
            <a:r>
              <a:rPr lang="sk-SK" sz="2000" b="1" dirty="0">
                <a:solidFill>
                  <a:srgbClr val="FF0000"/>
                </a:solidFill>
                <a:latin typeface="Garamond" panose="02020404030301010803" pitchFamily="18" charset="0"/>
              </a:rPr>
              <a:t>NOVINKA! – možnosť špecializácie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sk-SK" sz="2000" dirty="0">
                <a:latin typeface="Garamond" panose="02020404030301010803" pitchFamily="18" charset="0"/>
              </a:rPr>
              <a:t>osobné automobily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sk-SK" sz="2000" dirty="0">
                <a:latin typeface="Garamond" panose="02020404030301010803" pitchFamily="18" charset="0"/>
              </a:rPr>
              <a:t>nákladné automobily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sk-SK" sz="2000" dirty="0">
                <a:latin typeface="Garamond" panose="02020404030301010803" pitchFamily="18" charset="0"/>
              </a:rPr>
              <a:t>motocykle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sk-SK" sz="2000" dirty="0">
                <a:latin typeface="Garamond" panose="02020404030301010803" pitchFamily="18" charset="0"/>
              </a:rPr>
              <a:t>elektromobily</a:t>
            </a:r>
          </a:p>
          <a:p>
            <a:pPr>
              <a:lnSpc>
                <a:spcPct val="100000"/>
              </a:lnSpc>
            </a:pPr>
            <a:r>
              <a:rPr lang="sk-SK" sz="2000" dirty="0">
                <a:latin typeface="Garamond" panose="02020404030301010803" pitchFamily="18" charset="0"/>
              </a:rPr>
              <a:t> VZDELANIE: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sk-SK" sz="2000" dirty="0">
                <a:latin typeface="Garamond" panose="02020404030301010803" pitchFamily="18" charset="0"/>
              </a:rPr>
              <a:t>úplné stredné odborné vzdelanie s maturitou a výučným listom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sk-SK" sz="2000" dirty="0">
                <a:latin typeface="Garamond" panose="02020404030301010803" pitchFamily="18" charset="0"/>
              </a:rPr>
              <a:t> možnosť štúdia v systéme duálneho vzdelávania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sk-SK" sz="2000" dirty="0">
              <a:latin typeface="Garamond" panose="02020404030301010803" pitchFamily="18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352" y="588092"/>
            <a:ext cx="3006884" cy="2243598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726" y="3274143"/>
            <a:ext cx="3354029" cy="2499852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941" y="619432"/>
            <a:ext cx="3696929" cy="2153265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749" y="3126657"/>
            <a:ext cx="3667432" cy="174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771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20407" y="619432"/>
            <a:ext cx="4980858" cy="5673213"/>
          </a:xfr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sk-SK" sz="2800" b="1" dirty="0">
                <a:latin typeface="Garamond" panose="02020404030301010803" pitchFamily="18" charset="0"/>
              </a:rPr>
              <a:t>MECHANIK ELEKTROTECHNIK</a:t>
            </a:r>
          </a:p>
          <a:p>
            <a:pPr>
              <a:lnSpc>
                <a:spcPct val="100000"/>
              </a:lnSpc>
            </a:pPr>
            <a:r>
              <a:rPr lang="sk-SK" sz="2000" dirty="0">
                <a:latin typeface="Garamond" panose="02020404030301010803" pitchFamily="18" charset="0"/>
              </a:rPr>
              <a:t>4 – ročný odbor </a:t>
            </a:r>
            <a:endParaRPr lang="sk-SK" sz="2000" b="1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sk-SK" sz="2000" dirty="0">
                <a:latin typeface="Garamond" panose="02020404030301010803" pitchFamily="18" charset="0"/>
              </a:rPr>
              <a:t>informačné technológie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sk-SK" sz="2000" dirty="0">
                <a:latin typeface="Garamond" panose="02020404030301010803" pitchFamily="18" charset="0"/>
              </a:rPr>
              <a:t>silnoprúdová  technika</a:t>
            </a:r>
          </a:p>
          <a:p>
            <a:pPr>
              <a:lnSpc>
                <a:spcPct val="100000"/>
              </a:lnSpc>
            </a:pPr>
            <a:r>
              <a:rPr lang="sk-SK" sz="2000" dirty="0">
                <a:latin typeface="Garamond" panose="02020404030301010803" pitchFamily="18" charset="0"/>
              </a:rPr>
              <a:t>VZDELANIE: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sk-SK" sz="2000" dirty="0">
                <a:latin typeface="Garamond" panose="02020404030301010803" pitchFamily="18" charset="0"/>
              </a:rPr>
              <a:t>úplné stredné odborné vzdelanie s maturitou a výučným listom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sk-SK" sz="2000" dirty="0">
                <a:latin typeface="Garamond" panose="02020404030301010803" pitchFamily="18" charset="0"/>
              </a:rPr>
              <a:t>overenie odbornej spôsobilosti elektrotechnika podľa § 21 ods.3 vyhlášky MPSVaR SR č. 508/2009 </a:t>
            </a:r>
            <a:r>
              <a:rPr lang="sk-SK" sz="2000" dirty="0" err="1">
                <a:latin typeface="Garamond" panose="02020404030301010803" pitchFamily="18" charset="0"/>
              </a:rPr>
              <a:t>Z.z</a:t>
            </a:r>
            <a:endParaRPr lang="sk-SK" sz="2000" dirty="0">
              <a:latin typeface="Garamond" panose="02020404030301010803" pitchFamily="18" charset="0"/>
            </a:endParaRPr>
          </a:p>
          <a:p>
            <a:pPr>
              <a:lnSpc>
                <a:spcPct val="100000"/>
              </a:lnSpc>
            </a:pPr>
            <a:endParaRPr lang="sk-SK" sz="2000" dirty="0">
              <a:latin typeface="Garamond" panose="02020404030301010803" pitchFamily="18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506" y="2310989"/>
            <a:ext cx="2727494" cy="2814991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618" y="469218"/>
            <a:ext cx="4009297" cy="294208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430574" y="3941686"/>
            <a:ext cx="3574615" cy="232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12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20407" y="619432"/>
            <a:ext cx="4980858" cy="5673213"/>
          </a:xfrm>
          <a:blipFill>
            <a:blip r:embed="rId2">
              <a:alphaModFix amt="23000"/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sk-SK" sz="2800" b="1" dirty="0">
                <a:latin typeface="Garamond" panose="02020404030301010803" pitchFamily="18" charset="0"/>
              </a:rPr>
              <a:t>BEZPEČNOSTNÉ SYSTÉMY V DOPRAVE A PRIEMYSLE</a:t>
            </a:r>
          </a:p>
          <a:p>
            <a:pPr algn="ctr"/>
            <a:endParaRPr lang="sk-SK" sz="2800" b="1" dirty="0">
              <a:latin typeface="Garamond" panose="02020404030301010803" pitchFamily="18" charset="0"/>
            </a:endParaRPr>
          </a:p>
          <a:p>
            <a:pPr>
              <a:lnSpc>
                <a:spcPct val="100000"/>
              </a:lnSpc>
            </a:pPr>
            <a:r>
              <a:rPr lang="sk-SK" sz="2000" dirty="0">
                <a:latin typeface="Garamond" panose="02020404030301010803" pitchFamily="18" charset="0"/>
              </a:rPr>
              <a:t>4 – ročný odbor </a:t>
            </a:r>
          </a:p>
          <a:p>
            <a:pPr>
              <a:lnSpc>
                <a:spcPct val="100000"/>
              </a:lnSpc>
            </a:pPr>
            <a:endParaRPr lang="sk-SK" sz="2000" b="1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>
              <a:lnSpc>
                <a:spcPct val="100000"/>
              </a:lnSpc>
            </a:pPr>
            <a:r>
              <a:rPr lang="sk-SK" sz="2000" dirty="0">
                <a:latin typeface="Garamond" panose="02020404030301010803" pitchFamily="18" charset="0"/>
              </a:rPr>
              <a:t>VZDELANIE: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sk-SK" sz="2000" dirty="0">
                <a:latin typeface="Garamond" panose="02020404030301010803" pitchFamily="18" charset="0"/>
              </a:rPr>
              <a:t>úplné stredné odborné vzdelanie s maturitou a výučným listom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sk-SK" sz="2000" dirty="0">
                <a:latin typeface="Garamond" panose="02020404030301010803" pitchFamily="18" charset="0"/>
              </a:rPr>
              <a:t>overenie odbornej spôsobilosti elektrotechnika podľa § 21 ods.3 vyhlášky MPSVaR SR č. 508/2009 </a:t>
            </a:r>
            <a:r>
              <a:rPr lang="sk-SK" sz="2000" dirty="0" err="1">
                <a:latin typeface="Garamond" panose="02020404030301010803" pitchFamily="18" charset="0"/>
              </a:rPr>
              <a:t>Z.z</a:t>
            </a:r>
            <a:endParaRPr lang="sk-SK" sz="2000" dirty="0">
              <a:latin typeface="Garamond" panose="02020404030301010803" pitchFamily="18" charset="0"/>
            </a:endParaRPr>
          </a:p>
          <a:p>
            <a:pPr>
              <a:lnSpc>
                <a:spcPct val="100000"/>
              </a:lnSpc>
            </a:pPr>
            <a:endParaRPr lang="sk-SK" sz="2000" dirty="0">
              <a:latin typeface="Garamond" panose="02020404030301010803" pitchFamily="18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560" y="2846485"/>
            <a:ext cx="3777499" cy="288731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176" y="3953378"/>
            <a:ext cx="3109921" cy="2413009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184" y="553660"/>
            <a:ext cx="4779143" cy="270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434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latin typeface="Garamond" panose="02020404030301010803" pitchFamily="18" charset="0"/>
              </a:rPr>
              <a:t>Systém duálneho vzdelávania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8200" y="1549400"/>
            <a:ext cx="10515600" cy="4627563"/>
          </a:xfrm>
        </p:spPr>
        <p:txBody>
          <a:bodyPr>
            <a:normAutofit fontScale="92500" lnSpcReduction="10000"/>
          </a:bodyPr>
          <a:lstStyle/>
          <a:p>
            <a:r>
              <a:rPr lang="sk-SK" dirty="0">
                <a:latin typeface="Garamond" panose="02020404030301010803" pitchFamily="18" charset="0"/>
              </a:rPr>
              <a:t>Zvýšenie zamestnanosti absolventov SOŠ.</a:t>
            </a:r>
          </a:p>
          <a:p>
            <a:r>
              <a:rPr lang="sk-SK" dirty="0">
                <a:latin typeface="Garamond" panose="02020404030301010803" pitchFamily="18" charset="0"/>
              </a:rPr>
              <a:t>Príležitosť pre mladých ľudí získať kvalitnú prípravu na povolanie.</a:t>
            </a:r>
          </a:p>
          <a:p>
            <a:r>
              <a:rPr lang="sk-SK" dirty="0">
                <a:latin typeface="Garamond" panose="02020404030301010803" pitchFamily="18" charset="0"/>
              </a:rPr>
              <a:t>Zlepšenie úrovne odborných kompetencií a pracovnej morálky absolventov škôl.</a:t>
            </a:r>
          </a:p>
          <a:p>
            <a:r>
              <a:rPr lang="sk-SK" dirty="0">
                <a:latin typeface="Garamond" panose="02020404030301010803" pitchFamily="18" charset="0"/>
              </a:rPr>
              <a:t>Reálne pracovné, sociálne situácie a osvojenie si „firemnej kultúry“.</a:t>
            </a:r>
          </a:p>
          <a:p>
            <a:r>
              <a:rPr lang="sk-SK" dirty="0">
                <a:latin typeface="Garamond" panose="02020404030301010803" pitchFamily="18" charset="0"/>
              </a:rPr>
              <a:t>Výber vhodných absolventov a ich zamestnávanie pre vlastné potreby podniku.</a:t>
            </a:r>
          </a:p>
          <a:p>
            <a:r>
              <a:rPr lang="sk-SK" dirty="0">
                <a:latin typeface="Garamond" panose="02020404030301010803" pitchFamily="18" charset="0"/>
              </a:rPr>
              <a:t>Vytváranie vzdelávacích programov podľa požiadaviek a potrieb zamestnávateľov.</a:t>
            </a:r>
          </a:p>
          <a:p>
            <a:r>
              <a:rPr lang="sk-SK" dirty="0">
                <a:latin typeface="Garamond" panose="02020404030301010803" pitchFamily="18" charset="0"/>
              </a:rPr>
              <a:t>Posilnenie spoločenského statusu a atraktivity technických povolaní - status „poctivého remesla“.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Tlačidlo akcie: Film 3">
            <a:hlinkClick r:id="rId2" highlightClick="1"/>
          </p:cNvPr>
          <p:cNvSpPr/>
          <p:nvPr/>
        </p:nvSpPr>
        <p:spPr>
          <a:xfrm>
            <a:off x="10324730" y="5584054"/>
            <a:ext cx="1042416" cy="559294"/>
          </a:xfrm>
          <a:prstGeom prst="actionButtonMovie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000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454362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symbol obrázka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126"/>
            <a:ext cx="12192000" cy="6895306"/>
          </a:xfrm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481219" y="1751200"/>
            <a:ext cx="4566402" cy="1648327"/>
          </a:xfrm>
        </p:spPr>
        <p:txBody>
          <a:bodyPr>
            <a:normAutofit lnSpcReduction="10000"/>
          </a:bodyPr>
          <a:lstStyle/>
          <a:p>
            <a:pPr algn="ctr"/>
            <a:r>
              <a:rPr lang="sk-SK" sz="4000" b="1" dirty="0">
                <a:solidFill>
                  <a:schemeClr val="bg1"/>
                </a:solidFill>
                <a:latin typeface="Garamond" panose="02020404030301010803" pitchFamily="18" charset="0"/>
              </a:rPr>
              <a:t>A my ti pomôžeme, aby si to dotiahol do úspešného konca!</a:t>
            </a:r>
          </a:p>
        </p:txBody>
      </p:sp>
    </p:spTree>
    <p:extLst>
      <p:ext uri="{BB962C8B-B14F-4D97-AF65-F5344CB8AC3E}">
        <p14:creationId xmlns:p14="http://schemas.microsoft.com/office/powerpoint/2010/main" val="199206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34"/>
    </mc:Choice>
    <mc:Fallback xmlns="">
      <p:transition spd="slow" advTm="3834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obrázka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692" y="202556"/>
            <a:ext cx="6489290" cy="6655443"/>
          </a:xfrm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569677" y="258679"/>
            <a:ext cx="1356852" cy="542987"/>
          </a:xfrm>
          <a:solidFill>
            <a:srgbClr val="860000"/>
          </a:solidFill>
        </p:spPr>
        <p:txBody>
          <a:bodyPr>
            <a:normAutofit fontScale="77500" lnSpcReduction="20000"/>
          </a:bodyPr>
          <a:lstStyle/>
          <a:p>
            <a:r>
              <a:rPr lang="sk-SK" sz="2000" dirty="0">
                <a:solidFill>
                  <a:schemeClr val="bg1"/>
                </a:solidFill>
                <a:latin typeface="Garamond" panose="02020404030301010803" pitchFamily="18" charset="0"/>
              </a:rPr>
              <a:t>Bližšie informácie </a:t>
            </a:r>
            <a:r>
              <a:rPr lang="sk-SK" sz="2000" dirty="0">
                <a:solidFill>
                  <a:schemeClr val="bg1"/>
                </a:solidFill>
                <a:latin typeface="Garamond" panose="02020404030301010803" pitchFamily="18" charset="0"/>
                <a:hlinkClick r:id="rId3" tooltip="TU"/>
              </a:rPr>
              <a:t>TU</a:t>
            </a:r>
            <a:endParaRPr lang="sk-SK" sz="20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64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08"/>
    </mc:Choice>
    <mc:Fallback xmlns="">
      <p:transition spd="slow" advTm="5808"/>
    </mc:Fallback>
  </mc:AlternateContent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</TotalTime>
  <Words>320</Words>
  <Application>Microsoft Office PowerPoint</Application>
  <PresentationFormat>Širokouhlá</PresentationFormat>
  <Paragraphs>59</Paragraphs>
  <Slides>17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Garamond</vt:lpstr>
      <vt:lpstr>Wingdings</vt:lpstr>
      <vt:lpstr>Motív Office</vt:lpstr>
      <vt:lpstr>Prezentácia programu PowerPoint</vt:lpstr>
      <vt:lpstr>Rozmýšľaš, kam ísť na strednú školu????</vt:lpstr>
      <vt:lpstr>Zaujímajú ťa autá  od detstva? </vt:lpstr>
      <vt:lpstr>Máš rád techniku a počítače?</vt:lpstr>
      <vt:lpstr>Práve stojíš na štarte svojej budúcnosti. </vt:lpstr>
      <vt:lpstr>Prezentácia programu PowerPoint</vt:lpstr>
      <vt:lpstr>Máš na výber štyri odbory a v každom dostaneš kvalitné vzdelanie: </vt:lpstr>
      <vt:lpstr>Sme cesta k tomu, čo máš rád...</vt:lpstr>
      <vt:lpstr>Prezentácia programu PowerPoint</vt:lpstr>
      <vt:lpstr>...a cesta, ktorú si vyberieš je len tvojou voľbou.</vt:lpstr>
      <vt:lpstr>Prezentácia programu PowerPoint</vt:lpstr>
      <vt:lpstr>Prezentácia programu PowerPoint</vt:lpstr>
      <vt:lpstr>Prezentácia programu PowerPoint</vt:lpstr>
      <vt:lpstr>Prezentácia programu PowerPoint</vt:lpstr>
      <vt:lpstr>Systém duálneho vzdelávania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Sosake</dc:title>
  <dc:creator>HOME</dc:creator>
  <cp:lastModifiedBy>Vincent Kravec</cp:lastModifiedBy>
  <cp:revision>50</cp:revision>
  <dcterms:created xsi:type="dcterms:W3CDTF">2020-12-14T04:57:42Z</dcterms:created>
  <dcterms:modified xsi:type="dcterms:W3CDTF">2021-01-12T08:43:29Z</dcterms:modified>
</cp:coreProperties>
</file>